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tiff" ContentType="image/tif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79" r:id="rId4"/>
    <p:sldId id="258" r:id="rId6"/>
    <p:sldId id="259" r:id="rId7"/>
    <p:sldId id="280" r:id="rId8"/>
    <p:sldId id="261" r:id="rId9"/>
    <p:sldId id="340" r:id="rId10"/>
    <p:sldId id="264" r:id="rId11"/>
    <p:sldId id="281" r:id="rId12"/>
    <p:sldId id="287" r:id="rId13"/>
    <p:sldId id="282" r:id="rId14"/>
    <p:sldId id="265" r:id="rId15"/>
    <p:sldId id="285" r:id="rId16"/>
    <p:sldId id="286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319" r:id="rId26"/>
    <p:sldId id="276" r:id="rId27"/>
    <p:sldId id="277" r:id="rId28"/>
    <p:sldId id="304" r:id="rId2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mes New Roman" panose="02020603050405020304"/>
        <a:ea typeface="Times New Roman" panose="02020603050405020304"/>
        <a:cs typeface="Times New Roman" panose="02020603050405020304"/>
        <a:sym typeface="Times New Roman" panose="020206030504050203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D9D9D9"/>
            </a:solidFill>
            <a:ln w="19050" cap="flat">
              <a:solidFill>
                <a:srgbClr val="FFFFFF"/>
              </a:solidFill>
              <a:prstDash val="solid"/>
              <a:round/>
            </a:ln>
            <a:effectLst/>
          </c:spPr>
          <c:explosion val="0"/>
          <c:dPt>
            <c:idx val="1"/>
            <c:bubble3D val="0"/>
            <c:spPr>
              <a:solidFill>
                <a:srgbClr val="595959"/>
              </a:solidFill>
              <a:ln w="19050" cap="flat">
                <a:solidFill>
                  <a:srgbClr val="FFFFFF"/>
                </a:solidFill>
                <a:prstDash val="solid"/>
                <a:round/>
              </a:ln>
              <a:effectLst/>
            </c:spPr>
          </c:dPt>
          <c:dPt>
            <c:idx val="3"/>
            <c:bubble3D val="0"/>
            <c:spPr>
              <a:solidFill>
                <a:srgbClr val="595959"/>
              </a:solidFill>
              <a:ln w="19050" cap="flat">
                <a:solidFill>
                  <a:srgbClr val="FFFFFF"/>
                </a:solidFill>
                <a:prstDash val="solid"/>
                <a:round/>
              </a:ln>
              <a:effectLst/>
            </c:spPr>
          </c:dPt>
          <c:dLbls>
            <c:delete val="1"/>
          </c:dLbls>
          <c:cat>
            <c:strRef>
              <c:f>Sheet1!$B$1:$E$1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25</c:v>
                </c:pt>
                <c:pt idx="1">
                  <c:v>25</c:v>
                </c:pt>
                <c:pt idx="2">
                  <c:v>25</c:v>
                </c:pt>
                <c:pt idx="3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5"/>
      </c:doughnut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media/>
</file>

<file path=ppt/media/image1.png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46" name="Shape 1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 panose="020F0502020204030204"/>
      </a:defRPr>
    </a:lvl1pPr>
    <a:lvl2pPr indent="228600" latinLnBrk="0">
      <a:defRPr sz="1200">
        <a:latin typeface="+mn-lt"/>
        <a:ea typeface="+mn-ea"/>
        <a:cs typeface="+mn-cs"/>
        <a:sym typeface="Calibri" panose="020F0502020204030204"/>
      </a:defRPr>
    </a:lvl2pPr>
    <a:lvl3pPr indent="457200" latinLnBrk="0">
      <a:defRPr sz="1200">
        <a:latin typeface="+mn-lt"/>
        <a:ea typeface="+mn-ea"/>
        <a:cs typeface="+mn-cs"/>
        <a:sym typeface="Calibri" panose="020F0502020204030204"/>
      </a:defRPr>
    </a:lvl3pPr>
    <a:lvl4pPr indent="685800" latinLnBrk="0">
      <a:defRPr sz="1200">
        <a:latin typeface="+mn-lt"/>
        <a:ea typeface="+mn-ea"/>
        <a:cs typeface="+mn-cs"/>
        <a:sym typeface="Calibri" panose="020F0502020204030204"/>
      </a:defRPr>
    </a:lvl4pPr>
    <a:lvl5pPr indent="914400" latinLnBrk="0">
      <a:defRPr sz="1200">
        <a:latin typeface="+mn-lt"/>
        <a:ea typeface="+mn-ea"/>
        <a:cs typeface="+mn-cs"/>
        <a:sym typeface="Calibri" panose="020F0502020204030204"/>
      </a:defRPr>
    </a:lvl5pPr>
    <a:lvl6pPr indent="1143000" latinLnBrk="0">
      <a:defRPr sz="1200">
        <a:latin typeface="+mn-lt"/>
        <a:ea typeface="+mn-ea"/>
        <a:cs typeface="+mn-cs"/>
        <a:sym typeface="Calibri" panose="020F0502020204030204"/>
      </a:defRPr>
    </a:lvl6pPr>
    <a:lvl7pPr indent="1371600" latinLnBrk="0">
      <a:defRPr sz="1200">
        <a:latin typeface="+mn-lt"/>
        <a:ea typeface="+mn-ea"/>
        <a:cs typeface="+mn-cs"/>
        <a:sym typeface="Calibri" panose="020F0502020204030204"/>
      </a:defRPr>
    </a:lvl7pPr>
    <a:lvl8pPr indent="1600200" latinLnBrk="0">
      <a:defRPr sz="1200">
        <a:latin typeface="+mn-lt"/>
        <a:ea typeface="+mn-ea"/>
        <a:cs typeface="+mn-cs"/>
        <a:sym typeface="Calibri" panose="020F0502020204030204"/>
      </a:defRPr>
    </a:lvl8pPr>
    <a:lvl9pPr indent="1828800" latinLnBrk="0">
      <a:defRPr sz="1200">
        <a:latin typeface="+mn-lt"/>
        <a:ea typeface="+mn-ea"/>
        <a:cs typeface="+mn-cs"/>
        <a:sym typeface="Calibri" panose="020F050202020403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1BF363-BE86-4D7A-8942-DA1266F9C0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1BF363-BE86-4D7A-8942-DA1266F9C0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1BF363-BE86-4D7A-8942-DA1266F9C0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1BF363-BE86-4D7A-8942-DA1266F9C0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198799" y="914400"/>
            <a:ext cx="9799202" cy="2570402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98799" y="3560400"/>
            <a:ext cx="9799202" cy="147240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buSzTx/>
              <a:buFontTx/>
              <a:buNone/>
              <a:defRPr sz="2400" spc="200"/>
            </a:lvl1pPr>
            <a:lvl2pPr marL="0" indent="0" algn="ctr">
              <a:lnSpc>
                <a:spcPct val="110000"/>
              </a:lnSpc>
              <a:buSzTx/>
              <a:buFontTx/>
              <a:buNone/>
              <a:defRPr sz="2400" spc="200"/>
            </a:lvl2pPr>
            <a:lvl3pPr marL="0" indent="0" algn="ctr">
              <a:lnSpc>
                <a:spcPct val="110000"/>
              </a:lnSpc>
              <a:buSzTx/>
              <a:buFontTx/>
              <a:buNone/>
              <a:defRPr sz="2400" spc="200"/>
            </a:lvl3pPr>
            <a:lvl4pPr marL="0" indent="0" algn="ctr">
              <a:lnSpc>
                <a:spcPct val="110000"/>
              </a:lnSpc>
              <a:buSzTx/>
              <a:buFontTx/>
              <a:buNone/>
              <a:defRPr sz="2400" spc="200"/>
            </a:lvl4pPr>
            <a:lvl5pPr marL="0" indent="0" algn="ctr">
              <a:lnSpc>
                <a:spcPct val="110000"/>
              </a:lnSpc>
              <a:buSzTx/>
              <a:buFontTx/>
              <a:buNone/>
              <a:defRPr sz="2400" spc="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08399" y="773998"/>
            <a:ext cx="10972801" cy="5482802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198799" y="2483998"/>
            <a:ext cx="9799202" cy="1018802"/>
          </a:xfrm>
          <a:prstGeom prst="rect">
            <a:avLst/>
          </a:prstGeom>
        </p:spPr>
        <p:txBody>
          <a:bodyPr anchor="t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0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98799" y="3560400"/>
            <a:ext cx="9799202" cy="47160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buSzTx/>
              <a:buFontTx/>
              <a:buNone/>
              <a:defRPr sz="2400" spc="200"/>
            </a:lvl1pPr>
            <a:lvl2pPr marL="800100" indent="-342900" algn="ctr">
              <a:lnSpc>
                <a:spcPct val="110000"/>
              </a:lnSpc>
              <a:buFontTx/>
              <a:defRPr sz="2400" spc="200"/>
            </a:lvl2pPr>
            <a:lvl3pPr marL="1257300" indent="-342900" algn="ctr">
              <a:lnSpc>
                <a:spcPct val="110000"/>
              </a:lnSpc>
              <a:buFontTx/>
              <a:defRPr sz="2400" spc="200"/>
            </a:lvl3pPr>
            <a:lvl4pPr marL="1763395" indent="-391795" algn="ctr">
              <a:lnSpc>
                <a:spcPct val="110000"/>
              </a:lnSpc>
              <a:buFontTx/>
              <a:defRPr sz="2400" spc="200"/>
            </a:lvl4pPr>
            <a:lvl5pPr marL="2220595" indent="-391795" algn="ctr">
              <a:lnSpc>
                <a:spcPct val="110000"/>
              </a:lnSpc>
              <a:buFontTx/>
              <a:defRPr sz="2400" spc="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2416967" y="1151929"/>
            <a:ext cx="7358066" cy="2321720"/>
          </a:xfrm>
          <a:prstGeom prst="rect">
            <a:avLst/>
          </a:prstGeom>
        </p:spPr>
        <p:txBody>
          <a:bodyPr lIns="35717" tIns="35717" rIns="35717" bIns="35717" anchor="b"/>
          <a:lstStyle>
            <a:lvl1pPr algn="ctr" defTabSz="410845">
              <a:defRPr sz="5400" b="0" spc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t>标题文本</a:t>
            </a:r>
          </a:p>
        </p:txBody>
      </p:sp>
      <p:sp>
        <p:nvSpPr>
          <p:cNvPr id="109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16967" y="3545085"/>
            <a:ext cx="7358066" cy="794745"/>
          </a:xfrm>
          <a:prstGeom prst="rect">
            <a:avLst/>
          </a:prstGeom>
        </p:spPr>
        <p:txBody>
          <a:bodyPr lIns="35717" tIns="35717" rIns="35717" bIns="35717"/>
          <a:lstStyle>
            <a:lvl1pPr marL="0" indent="0" algn="ctr" defTabSz="41084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 defTabSz="41084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 defTabSz="41084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 defTabSz="41084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 defTabSz="41084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pic>
        <p:nvPicPr>
          <p:cNvPr id="110" name="image1.png" descr="imag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7661" y="201685"/>
            <a:ext cx="1699512" cy="124388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73877" y="6536531"/>
            <a:ext cx="239483" cy="232484"/>
          </a:xfrm>
          <a:prstGeom prst="rect">
            <a:avLst/>
          </a:prstGeom>
        </p:spPr>
        <p:txBody>
          <a:bodyPr lIns="35717" tIns="35717" rIns="35717" bIns="35717" anchor="t">
            <a:spAutoFit/>
          </a:bodyPr>
          <a:lstStyle>
            <a:lvl1pPr algn="ctr" defTabSz="410845">
              <a:defRPr sz="1100">
                <a:solidFill>
                  <a:srgbClr val="000000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2193725" y="178592"/>
            <a:ext cx="7804549" cy="1518050"/>
          </a:xfrm>
          <a:prstGeom prst="rect">
            <a:avLst/>
          </a:prstGeom>
        </p:spPr>
        <p:txBody>
          <a:bodyPr lIns="35717" tIns="35717" rIns="35717" bIns="35717"/>
          <a:lstStyle>
            <a:lvl1pPr algn="ctr" defTabSz="410845">
              <a:defRPr sz="5400" b="0" spc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t>标题文本</a:t>
            </a:r>
          </a:p>
        </p:txBody>
      </p:sp>
      <p:sp>
        <p:nvSpPr>
          <p:cNvPr id="119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2193725" y="1821656"/>
            <a:ext cx="7804549" cy="4420197"/>
          </a:xfrm>
          <a:prstGeom prst="rect">
            <a:avLst/>
          </a:prstGeom>
        </p:spPr>
        <p:txBody>
          <a:bodyPr lIns="35717" tIns="35717" rIns="35717" bIns="35717" anchor="ctr"/>
          <a:lstStyle>
            <a:lvl1pPr marL="305435" indent="-305435" algn="ctr" defTabSz="410845">
              <a:lnSpc>
                <a:spcPct val="100000"/>
              </a:lnSpc>
              <a:spcBef>
                <a:spcPts val="2900"/>
              </a:spcBef>
              <a:buSzPct val="145000"/>
              <a:buFontTx/>
              <a:buChar char="•"/>
              <a:defRPr sz="22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749935" indent="-305435" algn="ctr" defTabSz="410845">
              <a:lnSpc>
                <a:spcPct val="100000"/>
              </a:lnSpc>
              <a:spcBef>
                <a:spcPts val="2900"/>
              </a:spcBef>
              <a:buSzPct val="145000"/>
              <a:buFontTx/>
              <a:buChar char="•"/>
              <a:defRPr sz="22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94435" indent="-305435" algn="ctr" defTabSz="410845">
              <a:lnSpc>
                <a:spcPct val="100000"/>
              </a:lnSpc>
              <a:spcBef>
                <a:spcPts val="2900"/>
              </a:spcBef>
              <a:buSzPct val="145000"/>
              <a:buFontTx/>
              <a:buChar char="•"/>
              <a:defRPr sz="22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38935" indent="-305435" algn="ctr" defTabSz="410845">
              <a:lnSpc>
                <a:spcPct val="100000"/>
              </a:lnSpc>
              <a:spcBef>
                <a:spcPts val="2900"/>
              </a:spcBef>
              <a:buSzPct val="145000"/>
              <a:buFontTx/>
              <a:defRPr sz="22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83435" indent="-305435" algn="ctr" defTabSz="410845">
              <a:lnSpc>
                <a:spcPct val="100000"/>
              </a:lnSpc>
              <a:spcBef>
                <a:spcPts val="2900"/>
              </a:spcBef>
              <a:buSzPct val="145000"/>
              <a:buFontTx/>
              <a:defRPr sz="2200" spc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pic>
        <p:nvPicPr>
          <p:cNvPr id="120" name="image1.png" descr="imag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7661" y="201685"/>
            <a:ext cx="1699512" cy="124388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2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973877" y="6536531"/>
            <a:ext cx="239483" cy="232484"/>
          </a:xfrm>
          <a:prstGeom prst="rect">
            <a:avLst/>
          </a:prstGeom>
        </p:spPr>
        <p:txBody>
          <a:bodyPr lIns="35717" tIns="35717" rIns="35717" bIns="35717" anchor="t">
            <a:spAutoFit/>
          </a:bodyPr>
          <a:lstStyle>
            <a:lvl1pPr algn="ctr" defTabSz="410845">
              <a:defRPr sz="11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198799" y="914400"/>
            <a:ext cx="9799202" cy="2570401"/>
          </a:xfrm>
          <a:prstGeom prst="rect">
            <a:avLst/>
          </a:prstGeom>
        </p:spPr>
        <p:txBody>
          <a:bodyPr lIns="46799" tIns="46799" rIns="46799" bIns="46799"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9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98799" y="3560400"/>
            <a:ext cx="9799202" cy="1472401"/>
          </a:xfrm>
          <a:prstGeom prst="rect">
            <a:avLst/>
          </a:prstGeom>
        </p:spPr>
        <p:txBody>
          <a:bodyPr lIns="46799" tIns="46799" rIns="46799" bIns="46799"/>
          <a:lstStyle>
            <a:lvl1pPr marL="0" indent="0" algn="ctr">
              <a:lnSpc>
                <a:spcPct val="110000"/>
              </a:lnSpc>
              <a:buSzTx/>
              <a:buFontTx/>
              <a:buNone/>
              <a:defRPr sz="2400" spc="200"/>
            </a:lvl1pPr>
            <a:lvl2pPr marL="0" indent="457200" algn="ctr">
              <a:lnSpc>
                <a:spcPct val="110000"/>
              </a:lnSpc>
              <a:buSzTx/>
              <a:buFontTx/>
              <a:buNone/>
              <a:defRPr sz="2400" spc="200"/>
            </a:lvl2pPr>
            <a:lvl3pPr marL="0" indent="914400" algn="ctr">
              <a:lnSpc>
                <a:spcPct val="110000"/>
              </a:lnSpc>
              <a:buSzTx/>
              <a:buFontTx/>
              <a:buNone/>
              <a:defRPr sz="2400" spc="200"/>
            </a:lvl3pPr>
            <a:lvl4pPr marL="0" indent="1371600" algn="ctr">
              <a:lnSpc>
                <a:spcPct val="110000"/>
              </a:lnSpc>
              <a:buSzTx/>
              <a:buFontTx/>
              <a:buNone/>
              <a:defRPr sz="2400" spc="200"/>
            </a:lvl4pPr>
            <a:lvl5pPr marL="0" indent="1828800" algn="ctr">
              <a:lnSpc>
                <a:spcPct val="110000"/>
              </a:lnSpc>
              <a:buSzTx/>
              <a:buFontTx/>
              <a:buNone/>
              <a:defRPr sz="2400" spc="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32197" y="6359307"/>
            <a:ext cx="245404" cy="226986"/>
          </a:xfrm>
          <a:prstGeom prst="rect">
            <a:avLst/>
          </a:prstGeom>
        </p:spPr>
        <p:txBody>
          <a:bodyPr lIns="45719" tIns="45719" rIns="45719" bIns="45719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 lIns="46799" tIns="46799" rIns="46799" bIns="46799"/>
          <a:lstStyle/>
          <a:p>
            <a:r>
              <a:t>标题文本</a:t>
            </a:r>
          </a:p>
        </p:txBody>
      </p:sp>
      <p:sp>
        <p:nvSpPr>
          <p:cNvPr id="138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08399" y="1490400"/>
            <a:ext cx="10969202" cy="4759200"/>
          </a:xfrm>
          <a:prstGeom prst="rect">
            <a:avLst/>
          </a:prstGeom>
        </p:spPr>
        <p:txBody>
          <a:bodyPr lIns="46799" tIns="46799" rIns="46799" bIns="46799"/>
          <a:lstStyle>
            <a:lvl4pPr marL="1665605" indent="-294005"/>
            <a:lvl5pPr marL="2122805" indent="-294005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32197" y="6359307"/>
            <a:ext cx="245404" cy="226986"/>
          </a:xfrm>
          <a:prstGeom prst="rect">
            <a:avLst/>
          </a:prstGeom>
        </p:spPr>
        <p:txBody>
          <a:bodyPr lIns="45719" tIns="45719" rIns="45719" bIns="45719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990799" y="3848398"/>
            <a:ext cx="7768802" cy="766802"/>
          </a:xfrm>
          <a:prstGeom prst="rect">
            <a:avLst/>
          </a:prstGeom>
        </p:spPr>
        <p:txBody>
          <a:bodyPr anchor="b"/>
          <a:lstStyle>
            <a:lvl1pPr>
              <a:defRPr sz="44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990799" y="4615200"/>
            <a:ext cx="7768802" cy="86760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  <a:lvl2pPr marL="0" indent="0">
              <a:buSzTx/>
              <a:buFontTx/>
              <a:buNone/>
            </a:lvl2pPr>
            <a:lvl3pPr marL="0" indent="0">
              <a:buSzTx/>
              <a:buFontTx/>
              <a:buNone/>
            </a:lvl3pPr>
            <a:lvl4pPr marL="0" indent="0">
              <a:buSzTx/>
              <a:buFontTx/>
              <a:buNone/>
            </a:lvl4pPr>
            <a:lvl5pPr marL="0" indent="0">
              <a:buSzTx/>
              <a:buFontTx/>
              <a:buNone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08399" y="1501200"/>
            <a:ext cx="5176802" cy="4748401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1600"/>
            </a:lvl1pPr>
            <a:lvl2pPr marL="685800" indent="-228600">
              <a:spcBef>
                <a:spcPts val="600"/>
              </a:spcBef>
              <a:defRPr sz="1600"/>
            </a:lvl2pPr>
            <a:lvl3pPr marL="1143000" indent="-228600">
              <a:spcBef>
                <a:spcPts val="600"/>
              </a:spcBef>
              <a:defRPr sz="1600"/>
            </a:lvl3pPr>
            <a:lvl4pPr marL="1632585" indent="-260985">
              <a:spcBef>
                <a:spcPts val="600"/>
              </a:spcBef>
              <a:defRPr sz="1600"/>
            </a:lvl4pPr>
            <a:lvl5pPr marL="2089785" indent="-260985">
              <a:spcBef>
                <a:spcPts val="600"/>
              </a:spcBef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8399" y="1429199"/>
            <a:ext cx="5342402" cy="381602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b="1" spc="200">
                <a:solidFill>
                  <a:srgbClr val="404040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6235749" y="1421729"/>
            <a:ext cx="5342402" cy="381602"/>
          </a:xfrm>
          <a:prstGeom prst="rect">
            <a:avLst/>
          </a:prstGeom>
        </p:spPr>
        <p:txBody>
          <a:bodyPr lIns="38100" tIns="38100" rIns="38100" bIns="38100"/>
          <a:lstStyle/>
          <a:p>
            <a:pPr>
              <a:defRPr spc="100"/>
            </a:pPr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图片占位符 2"/>
          <p:cNvSpPr>
            <a:spLocks noGrp="1"/>
          </p:cNvSpPr>
          <p:nvPr>
            <p:ph type="pic" sz="half" idx="13"/>
          </p:nvPr>
        </p:nvSpPr>
        <p:spPr>
          <a:xfrm>
            <a:off x="608399" y="1555200"/>
            <a:ext cx="5233080" cy="460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73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350398" y="1555200"/>
            <a:ext cx="5227202" cy="4608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SzTx/>
              <a:buFontTx/>
              <a:buNone/>
              <a:defRPr sz="1600"/>
            </a:lvl1pPr>
            <a:lvl2pPr marL="0" indent="0">
              <a:spcBef>
                <a:spcPts val="600"/>
              </a:spcBef>
              <a:buSzTx/>
              <a:buFontTx/>
              <a:buNone/>
              <a:defRPr sz="1600"/>
            </a:lvl2pPr>
            <a:lvl3pPr marL="1143000" indent="-228600">
              <a:spcBef>
                <a:spcPts val="600"/>
              </a:spcBef>
              <a:buFontTx/>
              <a:defRPr sz="1600"/>
            </a:lvl3pPr>
            <a:lvl4pPr marL="1632585" indent="-260985">
              <a:spcBef>
                <a:spcPts val="600"/>
              </a:spcBef>
              <a:buFontTx/>
              <a:defRPr sz="1600"/>
            </a:lvl4pPr>
            <a:lvl5pPr marL="2089785" indent="-260985">
              <a:spcBef>
                <a:spcPts val="600"/>
              </a:spcBef>
              <a:buFontTx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46990" tIns="46990" rIns="46990" bIns="46990"/>
          <a:lstStyle/>
          <a:p>
            <a:r>
              <a:t>标题文本</a:t>
            </a:r>
          </a:p>
        </p:txBody>
      </p:sp>
      <p:sp>
        <p:nvSpPr>
          <p:cNvPr id="7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0234800" y="914400"/>
            <a:ext cx="1044002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t>标题文本</a:t>
            </a:r>
          </a:p>
        </p:txBody>
      </p:sp>
      <p:sp>
        <p:nvSpPr>
          <p:cNvPr id="8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914400" y="914400"/>
            <a:ext cx="9169201" cy="5029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2"/>
          </a:xfrm>
          <a:prstGeom prst="rect">
            <a:avLst/>
          </a:prstGeom>
          <a:ln w="12700">
            <a:miter lim="400000"/>
          </a:ln>
        </p:spPr>
        <p:txBody>
          <a:bodyPr lIns="46798" tIns="46798" rIns="46798" bIns="46798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08399" y="1490400"/>
            <a:ext cx="10969202" cy="4759200"/>
          </a:xfrm>
          <a:prstGeom prst="rect">
            <a:avLst/>
          </a:prstGeom>
          <a:ln w="12700">
            <a:miter lim="400000"/>
          </a:ln>
        </p:spPr>
        <p:txBody>
          <a:bodyPr lIns="46798" tIns="46798" rIns="46798" bIns="46798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32199" y="6359308"/>
            <a:ext cx="245402" cy="22698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normAutofit/>
          </a:bodyPr>
          <a:lstStyle>
            <a:lvl1pPr algn="r">
              <a:defRPr sz="1000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ln>
            <a:noFill/>
          </a:ln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ln>
            <a:noFill/>
          </a:ln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ln>
            <a:noFill/>
          </a:ln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ln>
            <a:noFill/>
          </a:ln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ln>
            <a:noFill/>
          </a:ln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ln>
            <a:noFill/>
          </a:ln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ln>
            <a:noFill/>
          </a:ln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ln>
            <a:noFill/>
          </a:ln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300" baseline="0">
          <a:ln>
            <a:noFill/>
          </a:ln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lvl1pPr marL="2286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●"/>
        <a:defRPr sz="1800" b="0" i="0" u="none" strike="noStrike" cap="none" spc="150" baseline="0">
          <a:ln>
            <a:noFill/>
          </a:ln>
          <a:solidFill>
            <a:srgbClr val="595959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L="714375" marR="0" indent="-25717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●"/>
        <a:defRPr sz="1800" b="0" i="0" u="none" strike="noStrike" cap="none" spc="150" baseline="0">
          <a:ln>
            <a:noFill/>
          </a:ln>
          <a:solidFill>
            <a:srgbClr val="595959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1171575" marR="0" indent="-25717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●"/>
        <a:defRPr sz="1800" b="0" i="0" u="none" strike="noStrike" cap="none" spc="150" baseline="0">
          <a:ln>
            <a:noFill/>
          </a:ln>
          <a:solidFill>
            <a:srgbClr val="595959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1665605" marR="0" indent="-29400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800" b="0" i="0" u="none" strike="noStrike" cap="none" spc="150" baseline="0">
          <a:ln>
            <a:noFill/>
          </a:ln>
          <a:solidFill>
            <a:srgbClr val="595959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2122805" marR="0" indent="-294005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800" b="0" i="0" u="none" strike="noStrike" cap="none" spc="150" baseline="0">
          <a:ln>
            <a:noFill/>
          </a:ln>
          <a:solidFill>
            <a:srgbClr val="595959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0" marR="0" indent="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Tx/>
        <a:buFont typeface="Arial" panose="020B0604020202020204"/>
        <a:buNone/>
        <a:defRPr sz="1800" b="0" i="0" u="none" strike="noStrike" cap="none" spc="150" baseline="0">
          <a:ln>
            <a:noFill/>
          </a:ln>
          <a:solidFill>
            <a:srgbClr val="595959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29718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800" b="0" i="0" u="none" strike="noStrike" cap="none" spc="150" baseline="0">
          <a:ln>
            <a:noFill/>
          </a:ln>
          <a:solidFill>
            <a:srgbClr val="595959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34290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800" b="0" i="0" u="none" strike="noStrike" cap="none" spc="150" baseline="0">
          <a:ln>
            <a:noFill/>
          </a:ln>
          <a:solidFill>
            <a:srgbClr val="595959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38862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800" b="0" i="0" u="none" strike="noStrike" cap="none" spc="150" baseline="0">
          <a:ln>
            <a:noFill/>
          </a:ln>
          <a:solidFill>
            <a:srgbClr val="595959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1" Type="http://schemas.openxmlformats.org/officeDocument/2006/relationships/chart" Target="../charts/char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FFFF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第四届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/>
          <a:p>
            <a:pPr defTabSz="196850">
              <a:lnSpc>
                <a:spcPts val="5300"/>
              </a:lnSpc>
              <a:defRPr sz="3400"/>
            </a:pPr>
            <a:r>
              <a:t>第四届 </a:t>
            </a:r>
          </a:p>
          <a:p>
            <a:pPr defTabSz="196850">
              <a:lnSpc>
                <a:spcPts val="5300"/>
              </a:lnSpc>
              <a:defRPr sz="3400"/>
            </a:pPr>
            <a:r>
              <a:t>全国大学生集成电路创新创业大赛 </a:t>
            </a:r>
          </a:p>
          <a:p>
            <a:pPr defTabSz="196850">
              <a:lnSpc>
                <a:spcPts val="5300"/>
              </a:lnSpc>
              <a:defRPr sz="3400"/>
            </a:pPr>
            <a:r>
              <a:t>CICIEC </a:t>
            </a:r>
          </a:p>
        </p:txBody>
      </p:sp>
      <p:sp>
        <p:nvSpPr>
          <p:cNvPr id="149" name="队伍名称：light chaser…"/>
          <p:cNvSpPr txBox="1">
            <a:spLocks noGrp="1"/>
          </p:cNvSpPr>
          <p:nvPr>
            <p:ph type="body" sz="quarter" idx="1"/>
          </p:nvPr>
        </p:nvSpPr>
        <p:spPr>
          <a:xfrm>
            <a:off x="4333757" y="3545085"/>
            <a:ext cx="3524487" cy="1112097"/>
          </a:xfrm>
          <a:prstGeom prst="rect">
            <a:avLst/>
          </a:prstGeom>
        </p:spPr>
        <p:txBody>
          <a:bodyPr/>
          <a:lstStyle/>
          <a:p>
            <a:pPr defTabSz="254635">
              <a:defRPr sz="2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t>队伍名称：light chaser</a:t>
            </a:r>
          </a:p>
          <a:p>
            <a:pPr defTabSz="254635">
              <a:defRPr sz="2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t>队伍报名号：AGD103942</a:t>
            </a:r>
          </a:p>
        </p:txBody>
      </p:sp>
      <p:pic>
        <p:nvPicPr>
          <p:cNvPr id="150" name="image1.png" descr="image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27661" y="195335"/>
            <a:ext cx="1699512" cy="124388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循迹原理介绍"/>
          <p:cNvSpPr txBox="1">
            <a:spLocks noGrp="1"/>
          </p:cNvSpPr>
          <p:nvPr>
            <p:ph type="title"/>
          </p:nvPr>
        </p:nvSpPr>
        <p:spPr>
          <a:xfrm>
            <a:off x="123054" y="53032"/>
            <a:ext cx="3496394" cy="996328"/>
          </a:xfrm>
          <a:prstGeom prst="rect">
            <a:avLst/>
          </a:prstGeom>
        </p:spPr>
        <p:txBody>
          <a:bodyPr lIns="45718" tIns="45718" rIns="45718" bIns="45718"/>
          <a:lstStyle>
            <a:lvl1pPr algn="l" defTabSz="340995">
              <a:defRPr sz="4400"/>
            </a:lvl1pPr>
          </a:lstStyle>
          <a:p>
            <a:r>
              <a:rPr dirty="0" err="1"/>
              <a:t>循迹原理介绍</a:t>
            </a:r>
            <a:endParaRPr dirty="0"/>
          </a:p>
        </p:txBody>
      </p:sp>
      <p:sp>
        <p:nvSpPr>
          <p:cNvPr id="227" name="开始"/>
          <p:cNvSpPr/>
          <p:nvPr/>
        </p:nvSpPr>
        <p:spPr>
          <a:xfrm>
            <a:off x="5514975" y="327025"/>
            <a:ext cx="1270000" cy="605880"/>
          </a:xfrm>
          <a:prstGeom prst="roundRect">
            <a:avLst>
              <a:gd name="adj" fmla="val 31442"/>
            </a:avLst>
          </a:prstGeom>
          <a:solidFill>
            <a:schemeClr val="accent3"/>
          </a:solidFill>
          <a:ln w="38100">
            <a:solidFill>
              <a:srgbClr val="FFFFFF"/>
            </a:solidFill>
          </a:ln>
        </p:spPr>
        <p:txBody>
          <a:bodyPr lIns="0" tIns="0" rIns="0" bIns="0" anchor="ctr"/>
          <a:lstStyle>
            <a:lvl1pPr algn="ctr">
              <a:defRPr sz="2000"/>
            </a:lvl1pPr>
          </a:lstStyle>
          <a:p>
            <a:r>
              <a:t>开始</a:t>
            </a:r>
          </a:p>
        </p:txBody>
      </p:sp>
      <p:sp>
        <p:nvSpPr>
          <p:cNvPr id="229" name="线条"/>
          <p:cNvSpPr/>
          <p:nvPr/>
        </p:nvSpPr>
        <p:spPr>
          <a:xfrm>
            <a:off x="6149786" y="928697"/>
            <a:ext cx="1" cy="696665"/>
          </a:xfrm>
          <a:prstGeom prst="line">
            <a:avLst/>
          </a:prstGeom>
          <a:ln w="57150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/>
        </p:txBody>
      </p:sp>
      <p:sp>
        <p:nvSpPr>
          <p:cNvPr id="230" name="自动启用循迹模式…"/>
          <p:cNvSpPr txBox="1"/>
          <p:nvPr/>
        </p:nvSpPr>
        <p:spPr>
          <a:xfrm>
            <a:off x="6369050" y="925239"/>
            <a:ext cx="2108200" cy="7112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>
              <a:defRPr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t>自动启用循迹模式</a:t>
            </a:r>
          </a:p>
          <a:p>
            <a:pPr>
              <a:defRPr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t>接收红外检测信息</a:t>
            </a:r>
          </a:p>
        </p:txBody>
      </p:sp>
      <p:sp>
        <p:nvSpPr>
          <p:cNvPr id="239" name="车左转"/>
          <p:cNvSpPr/>
          <p:nvPr/>
        </p:nvSpPr>
        <p:spPr>
          <a:xfrm>
            <a:off x="7548949" y="4417604"/>
            <a:ext cx="1391495" cy="658566"/>
          </a:xfrm>
          <a:prstGeom prst="roundRect">
            <a:avLst>
              <a:gd name="adj" fmla="val 28927"/>
            </a:avLst>
          </a:prstGeom>
          <a:solidFill>
            <a:schemeClr val="accent3"/>
          </a:solidFill>
          <a:ln w="38100">
            <a:solidFill>
              <a:srgbClr val="FFFFFF"/>
            </a:solidFill>
          </a:ln>
        </p:spPr>
        <p:txBody>
          <a:bodyPr lIns="0" tIns="0" rIns="0" bIns="0" anchor="ctr"/>
          <a:lstStyle>
            <a:lvl1pPr algn="ctr">
              <a:defRPr sz="2000"/>
            </a:lvl1pPr>
          </a:lstStyle>
          <a:p>
            <a:pPr>
              <a:defRPr sz="2500"/>
            </a:pPr>
            <a:r>
              <a:rPr sz="2000"/>
              <a:t>车左转</a:t>
            </a:r>
            <a:endParaRPr sz="2000"/>
          </a:p>
        </p:txBody>
      </p:sp>
      <p:sp>
        <p:nvSpPr>
          <p:cNvPr id="254" name="线条"/>
          <p:cNvSpPr/>
          <p:nvPr/>
        </p:nvSpPr>
        <p:spPr>
          <a:xfrm flipV="1">
            <a:off x="1599565" y="6172200"/>
            <a:ext cx="6647180" cy="4445"/>
          </a:xfrm>
          <a:prstGeom prst="line">
            <a:avLst/>
          </a:prstGeom>
          <a:ln w="57150">
            <a:solidFill>
              <a:schemeClr val="accent1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255" name="线条"/>
          <p:cNvSpPr/>
          <p:nvPr/>
        </p:nvSpPr>
        <p:spPr>
          <a:xfrm flipH="1" flipV="1">
            <a:off x="1625600" y="1998980"/>
            <a:ext cx="635" cy="4177665"/>
          </a:xfrm>
          <a:prstGeom prst="line">
            <a:avLst/>
          </a:prstGeom>
          <a:ln w="57150">
            <a:solidFill>
              <a:schemeClr val="accent1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257" name="再次判断"/>
          <p:cNvSpPr txBox="1"/>
          <p:nvPr/>
        </p:nvSpPr>
        <p:spPr>
          <a:xfrm>
            <a:off x="2155787" y="5709240"/>
            <a:ext cx="1282701" cy="4318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t>再次判断</a:t>
            </a:r>
          </a:p>
        </p:txBody>
      </p:sp>
      <p:sp>
        <p:nvSpPr>
          <p:cNvPr id="258" name="仅右侧高电平"/>
          <p:cNvSpPr txBox="1"/>
          <p:nvPr/>
        </p:nvSpPr>
        <p:spPr>
          <a:xfrm>
            <a:off x="7451030" y="2324690"/>
            <a:ext cx="1587500" cy="38417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t>仅</a:t>
            </a:r>
            <a:r>
              <a:rPr lang="zh-CN"/>
              <a:t>测到</a:t>
            </a:r>
            <a:r>
              <a:t>右</a:t>
            </a:r>
            <a:r>
              <a:rPr lang="zh-CN"/>
              <a:t>界</a:t>
            </a:r>
            <a:endParaRPr lang="zh-CN"/>
          </a:p>
        </p:txBody>
      </p:sp>
      <p:grpSp>
        <p:nvGrpSpPr>
          <p:cNvPr id="2" name="组合 1"/>
          <p:cNvGrpSpPr/>
          <p:nvPr/>
        </p:nvGrpSpPr>
        <p:grpSpPr>
          <a:xfrm>
            <a:off x="3390265" y="1625600"/>
            <a:ext cx="5067300" cy="4602480"/>
            <a:chOff x="1397" y="2506"/>
            <a:chExt cx="7980" cy="7248"/>
          </a:xfrm>
        </p:grpSpPr>
        <p:sp>
          <p:nvSpPr>
            <p:cNvPr id="233" name="线条"/>
            <p:cNvSpPr/>
            <p:nvPr/>
          </p:nvSpPr>
          <p:spPr>
            <a:xfrm>
              <a:off x="6861" y="3058"/>
              <a:ext cx="2213" cy="1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34" name="线条"/>
            <p:cNvSpPr/>
            <p:nvPr/>
          </p:nvSpPr>
          <p:spPr>
            <a:xfrm>
              <a:off x="5765" y="3101"/>
              <a:ext cx="1" cy="1703"/>
            </a:xfrm>
            <a:prstGeom prst="line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35" name="两侧高电平"/>
            <p:cNvSpPr txBox="1"/>
            <p:nvPr/>
          </p:nvSpPr>
          <p:spPr>
            <a:xfrm>
              <a:off x="4599" y="3607"/>
              <a:ext cx="2500" cy="60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0" tIns="0" rIns="0" bIns="0">
              <a:sp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r>
                <a:rPr lang="zh-CN"/>
                <a:t>测到左右界</a:t>
              </a:r>
              <a:endParaRPr lang="zh-CN"/>
            </a:p>
          </p:txBody>
        </p:sp>
        <p:sp>
          <p:nvSpPr>
            <p:cNvPr id="237" name="判断上一个状态"/>
            <p:cNvSpPr/>
            <p:nvPr/>
          </p:nvSpPr>
          <p:spPr>
            <a:xfrm>
              <a:off x="3813" y="4804"/>
              <a:ext cx="3884" cy="954"/>
            </a:xfrm>
            <a:prstGeom prst="roundRect">
              <a:avLst>
                <a:gd name="adj" fmla="val 31442"/>
              </a:avLst>
            </a:prstGeom>
            <a:solidFill>
              <a:schemeClr val="accent3"/>
            </a:solidFill>
            <a:ln w="38100">
              <a:solidFill>
                <a:srgbClr val="FFFFFF"/>
              </a:solidFill>
            </a:ln>
          </p:spPr>
          <p:txBody>
            <a:bodyPr lIns="0" tIns="0" rIns="0" bIns="0" anchor="ctr"/>
            <a:lstStyle>
              <a:lvl1pPr algn="ctr">
                <a:defRPr sz="2000"/>
              </a:lvl1pPr>
            </a:lstStyle>
            <a:p>
              <a:pPr>
                <a:defRPr sz="2500"/>
              </a:pPr>
              <a:r>
                <a:rPr lang="zh-CN" sz="2000"/>
                <a:t>判断赛道中心点位置</a:t>
              </a:r>
              <a:endParaRPr lang="zh-CN" sz="2000"/>
            </a:p>
          </p:txBody>
        </p:sp>
        <p:sp>
          <p:nvSpPr>
            <p:cNvPr id="240" name="倒退"/>
            <p:cNvSpPr/>
            <p:nvPr/>
          </p:nvSpPr>
          <p:spPr>
            <a:xfrm>
              <a:off x="4670" y="6984"/>
              <a:ext cx="2191" cy="1037"/>
            </a:xfrm>
            <a:prstGeom prst="roundRect">
              <a:avLst>
                <a:gd name="adj" fmla="val 28927"/>
              </a:avLst>
            </a:prstGeom>
            <a:solidFill>
              <a:schemeClr val="accent3"/>
            </a:solidFill>
            <a:ln w="38100">
              <a:solidFill>
                <a:srgbClr val="FFFFFF"/>
              </a:solidFill>
            </a:ln>
          </p:spPr>
          <p:txBody>
            <a:bodyPr lIns="0" tIns="0" rIns="0" bIns="0" anchor="ctr"/>
            <a:lstStyle>
              <a:lvl1pPr algn="ctr">
                <a:defRPr sz="2000"/>
              </a:lvl1pPr>
            </a:lstStyle>
            <a:p>
              <a:pPr>
                <a:defRPr sz="2500"/>
              </a:pPr>
              <a:r>
                <a:rPr sz="2000"/>
                <a:t>倒退</a:t>
              </a:r>
              <a:endParaRPr sz="2000"/>
            </a:p>
          </p:txBody>
        </p:sp>
        <p:sp>
          <p:nvSpPr>
            <p:cNvPr id="241" name="车右转"/>
            <p:cNvSpPr/>
            <p:nvPr/>
          </p:nvSpPr>
          <p:spPr>
            <a:xfrm>
              <a:off x="1397" y="6984"/>
              <a:ext cx="2191" cy="1037"/>
            </a:xfrm>
            <a:prstGeom prst="roundRect">
              <a:avLst>
                <a:gd name="adj" fmla="val 28927"/>
              </a:avLst>
            </a:prstGeom>
            <a:solidFill>
              <a:schemeClr val="accent3"/>
            </a:solidFill>
            <a:ln w="38100">
              <a:solidFill>
                <a:srgbClr val="FFFFFF"/>
              </a:solidFill>
            </a:ln>
          </p:spPr>
          <p:txBody>
            <a:bodyPr lIns="0" tIns="0" rIns="0" bIns="0" anchor="ctr"/>
            <a:lstStyle>
              <a:lvl1pPr algn="ctr">
                <a:defRPr sz="2000"/>
              </a:lvl1pPr>
            </a:lstStyle>
            <a:p>
              <a:r>
                <a:t>车右转</a:t>
              </a:r>
            </a:p>
          </p:txBody>
        </p:sp>
        <p:sp>
          <p:nvSpPr>
            <p:cNvPr id="242" name="线条"/>
            <p:cNvSpPr/>
            <p:nvPr/>
          </p:nvSpPr>
          <p:spPr>
            <a:xfrm>
              <a:off x="7697" y="5401"/>
              <a:ext cx="1348" cy="1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43" name="线条"/>
            <p:cNvSpPr/>
            <p:nvPr/>
          </p:nvSpPr>
          <p:spPr>
            <a:xfrm>
              <a:off x="2503" y="5400"/>
              <a:ext cx="1509" cy="1"/>
            </a:xfrm>
            <a:prstGeom prst="line">
              <a:avLst/>
            </a:prstGeom>
            <a:ln w="57150">
              <a:solidFill>
                <a:schemeClr val="accent1"/>
              </a:solidFill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44" name="线条"/>
            <p:cNvSpPr/>
            <p:nvPr/>
          </p:nvSpPr>
          <p:spPr>
            <a:xfrm flipH="1">
              <a:off x="2503" y="3059"/>
              <a:ext cx="31" cy="3925"/>
            </a:xfrm>
            <a:prstGeom prst="line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45" name="线条"/>
            <p:cNvSpPr/>
            <p:nvPr/>
          </p:nvSpPr>
          <p:spPr>
            <a:xfrm flipH="1">
              <a:off x="9037" y="3059"/>
              <a:ext cx="8" cy="3981"/>
            </a:xfrm>
            <a:prstGeom prst="line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46" name="线条"/>
            <p:cNvSpPr/>
            <p:nvPr/>
          </p:nvSpPr>
          <p:spPr>
            <a:xfrm>
              <a:off x="5766" y="5758"/>
              <a:ext cx="1" cy="1282"/>
            </a:xfrm>
            <a:prstGeom prst="line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47" name="直行"/>
            <p:cNvSpPr txBox="1"/>
            <p:nvPr/>
          </p:nvSpPr>
          <p:spPr>
            <a:xfrm>
              <a:off x="5255" y="5947"/>
              <a:ext cx="1000" cy="60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0" tIns="0" rIns="0" bIns="0">
              <a:sp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r>
                <a:rPr lang="zh-CN"/>
                <a:t>居中</a:t>
              </a:r>
              <a:endParaRPr lang="zh-CN"/>
            </a:p>
          </p:txBody>
        </p:sp>
        <p:sp>
          <p:nvSpPr>
            <p:cNvPr id="248" name="车左转"/>
            <p:cNvSpPr txBox="1"/>
            <p:nvPr/>
          </p:nvSpPr>
          <p:spPr>
            <a:xfrm>
              <a:off x="8377" y="5947"/>
              <a:ext cx="1000" cy="60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0" tIns="0" rIns="0" bIns="0">
              <a:sp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r>
                <a:rPr lang="zh-CN"/>
                <a:t>偏左</a:t>
              </a:r>
              <a:endParaRPr lang="zh-CN"/>
            </a:p>
          </p:txBody>
        </p:sp>
        <p:sp>
          <p:nvSpPr>
            <p:cNvPr id="249" name="车右转"/>
            <p:cNvSpPr txBox="1"/>
            <p:nvPr/>
          </p:nvSpPr>
          <p:spPr>
            <a:xfrm>
              <a:off x="1758" y="5877"/>
              <a:ext cx="1000" cy="60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0" tIns="0" rIns="0" bIns="0">
              <a:sp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r>
                <a:rPr lang="zh-CN"/>
                <a:t>偏右</a:t>
              </a:r>
              <a:endParaRPr lang="zh-CN"/>
            </a:p>
          </p:txBody>
        </p:sp>
        <p:sp>
          <p:nvSpPr>
            <p:cNvPr id="251" name="线条"/>
            <p:cNvSpPr/>
            <p:nvPr/>
          </p:nvSpPr>
          <p:spPr>
            <a:xfrm>
              <a:off x="9037" y="7940"/>
              <a:ext cx="0" cy="1814"/>
            </a:xfrm>
            <a:prstGeom prst="line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52" name="线条"/>
            <p:cNvSpPr/>
            <p:nvPr/>
          </p:nvSpPr>
          <p:spPr>
            <a:xfrm>
              <a:off x="5765" y="7980"/>
              <a:ext cx="1" cy="1774"/>
            </a:xfrm>
            <a:prstGeom prst="line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53" name="线条"/>
            <p:cNvSpPr/>
            <p:nvPr/>
          </p:nvSpPr>
          <p:spPr>
            <a:xfrm flipH="1">
              <a:off x="2493" y="7940"/>
              <a:ext cx="0" cy="1814"/>
            </a:xfrm>
            <a:prstGeom prst="line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txBody>
            <a:bodyPr lIns="45718" tIns="45718" rIns="45718" bIns="45718"/>
            <a:lstStyle/>
            <a:p/>
          </p:txBody>
        </p:sp>
        <p:sp>
          <p:nvSpPr>
            <p:cNvPr id="259" name="仅左侧高电平"/>
            <p:cNvSpPr txBox="1"/>
            <p:nvPr/>
          </p:nvSpPr>
          <p:spPr>
            <a:xfrm>
              <a:off x="1397" y="3607"/>
              <a:ext cx="2500" cy="60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0" tIns="0" rIns="0" bIns="0">
              <a:sp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r>
                <a:t>仅</a:t>
              </a:r>
              <a:r>
                <a:rPr lang="zh-CN"/>
                <a:t>测到</a:t>
              </a:r>
              <a:r>
                <a:t>左</a:t>
              </a:r>
              <a:r>
                <a:rPr lang="zh-CN"/>
                <a:t>界</a:t>
              </a:r>
              <a:endParaRPr lang="zh-CN"/>
            </a:p>
          </p:txBody>
        </p:sp>
        <p:sp>
          <p:nvSpPr>
            <p:cNvPr id="228" name="判断处理程序"/>
            <p:cNvSpPr/>
            <p:nvPr/>
          </p:nvSpPr>
          <p:spPr>
            <a:xfrm>
              <a:off x="3957" y="2506"/>
              <a:ext cx="3596" cy="954"/>
            </a:xfrm>
            <a:prstGeom prst="roundRect">
              <a:avLst>
                <a:gd name="adj" fmla="val 31442"/>
              </a:avLst>
            </a:prstGeom>
            <a:solidFill>
              <a:schemeClr val="accent3"/>
            </a:solidFill>
            <a:ln w="38100">
              <a:solidFill>
                <a:srgbClr val="FFFFFF"/>
              </a:solidFill>
            </a:ln>
          </p:spPr>
          <p:txBody>
            <a:bodyPr lIns="0" tIns="0" rIns="0" bIns="0" anchor="ctr"/>
            <a:lstStyle>
              <a:lvl1pPr algn="ctr">
                <a:defRPr sz="2000"/>
              </a:lvl1pPr>
            </a:lstStyle>
            <a:p>
              <a:r>
                <a:t>判断处理程序</a:t>
              </a:r>
            </a:p>
          </p:txBody>
        </p:sp>
      </p:grpSp>
      <p:cxnSp>
        <p:nvCxnSpPr>
          <p:cNvPr id="3" name="直接箭头连接符 2"/>
          <p:cNvCxnSpPr/>
          <p:nvPr/>
        </p:nvCxnSpPr>
        <p:spPr>
          <a:xfrm flipH="1">
            <a:off x="1626235" y="1996440"/>
            <a:ext cx="3420110" cy="2540"/>
          </a:xfrm>
          <a:prstGeom prst="straightConnector1">
            <a:avLst/>
          </a:prstGeom>
          <a:ln w="57150">
            <a:solidFill>
              <a:schemeClr val="accent1"/>
            </a:solidFill>
            <a:headEnd type="triangle"/>
          </a:ln>
        </p:spPr>
      </p:cxn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 rot="14640000">
            <a:off x="1096379" y="3564904"/>
            <a:ext cx="9649072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MH_Others_1"/>
          <p:cNvSpPr txBox="1"/>
          <p:nvPr>
            <p:custDataLst>
              <p:tags r:id="rId1"/>
            </p:custDataLst>
          </p:nvPr>
        </p:nvSpPr>
        <p:spPr>
          <a:xfrm>
            <a:off x="1660525" y="4127500"/>
            <a:ext cx="1973580" cy="1183005"/>
          </a:xfrm>
          <a:prstGeom prst="rect">
            <a:avLst/>
          </a:prstGeom>
          <a:noFill/>
        </p:spPr>
        <p:txBody>
          <a:bodyPr anchor="ctr"/>
          <a:lstStyle/>
          <a:p>
            <a:pPr algn="dist">
              <a:defRPr/>
            </a:pPr>
            <a:r>
              <a:rPr lang="zh-CN" altLang="en-US" sz="4000" b="1" dirty="0"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  <a:endParaRPr lang="zh-CN" altLang="en-US" sz="4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1304564" y="1671796"/>
            <a:ext cx="2686771" cy="2316183"/>
          </a:xfrm>
          <a:custGeom>
            <a:avLst/>
            <a:gdLst>
              <a:gd name="connsiteX0" fmla="*/ 1332148 w 2641252"/>
              <a:gd name="connsiteY0" fmla="*/ 735718 h 2276943"/>
              <a:gd name="connsiteX1" fmla="*/ 2016224 w 2641252"/>
              <a:gd name="connsiteY1" fmla="*/ 1915159 h 2276943"/>
              <a:gd name="connsiteX2" fmla="*/ 648072 w 2641252"/>
              <a:gd name="connsiteY2" fmla="*/ 1915159 h 2276943"/>
              <a:gd name="connsiteX3" fmla="*/ 1320626 w 2641252"/>
              <a:gd name="connsiteY3" fmla="*/ 0 h 2276943"/>
              <a:gd name="connsiteX4" fmla="*/ 1747342 w 2641252"/>
              <a:gd name="connsiteY4" fmla="*/ 735718 h 2276943"/>
              <a:gd name="connsiteX5" fmla="*/ 1426052 w 2641252"/>
              <a:gd name="connsiteY5" fmla="*/ 735718 h 2276943"/>
              <a:gd name="connsiteX6" fmla="*/ 1320626 w 2641252"/>
              <a:gd name="connsiteY6" fmla="*/ 553950 h 2276943"/>
              <a:gd name="connsiteX7" fmla="*/ 476350 w 2641252"/>
              <a:gd name="connsiteY7" fmla="*/ 2009599 h 2276943"/>
              <a:gd name="connsiteX8" fmla="*/ 2164902 w 2641252"/>
              <a:gd name="connsiteY8" fmla="*/ 2009599 h 2276943"/>
              <a:gd name="connsiteX9" fmla="*/ 2110127 w 2641252"/>
              <a:gd name="connsiteY9" fmla="*/ 1915159 h 2276943"/>
              <a:gd name="connsiteX10" fmla="*/ 2431418 w 2641252"/>
              <a:gd name="connsiteY10" fmla="*/ 1915159 h 2276943"/>
              <a:gd name="connsiteX11" fmla="*/ 2641252 w 2641252"/>
              <a:gd name="connsiteY11" fmla="*/ 2276943 h 2276943"/>
              <a:gd name="connsiteX12" fmla="*/ 0 w 2641252"/>
              <a:gd name="connsiteY12" fmla="*/ 2276943 h 227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41252" h="2276943">
                <a:moveTo>
                  <a:pt x="1332148" y="735718"/>
                </a:moveTo>
                <a:lnTo>
                  <a:pt x="2016224" y="1915159"/>
                </a:lnTo>
                <a:lnTo>
                  <a:pt x="648072" y="1915159"/>
                </a:lnTo>
                <a:close/>
                <a:moveTo>
                  <a:pt x="1320626" y="0"/>
                </a:moveTo>
                <a:lnTo>
                  <a:pt x="1747342" y="735718"/>
                </a:lnTo>
                <a:lnTo>
                  <a:pt x="1426052" y="735718"/>
                </a:lnTo>
                <a:lnTo>
                  <a:pt x="1320626" y="553950"/>
                </a:lnTo>
                <a:lnTo>
                  <a:pt x="476350" y="2009599"/>
                </a:lnTo>
                <a:lnTo>
                  <a:pt x="2164902" y="2009599"/>
                </a:lnTo>
                <a:lnTo>
                  <a:pt x="2110127" y="1915159"/>
                </a:lnTo>
                <a:lnTo>
                  <a:pt x="2431418" y="1915159"/>
                </a:lnTo>
                <a:lnTo>
                  <a:pt x="2641252" y="2276943"/>
                </a:lnTo>
                <a:lnTo>
                  <a:pt x="0" y="227694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4160520" y="520700"/>
            <a:ext cx="5022215" cy="1167765"/>
            <a:chOff x="6958" y="1738"/>
            <a:chExt cx="7909" cy="1839"/>
          </a:xfrm>
        </p:grpSpPr>
        <p:sp>
          <p:nvSpPr>
            <p:cNvPr id="16" name="矩形 15"/>
            <p:cNvSpPr/>
            <p:nvPr/>
          </p:nvSpPr>
          <p:spPr>
            <a:xfrm>
              <a:off x="9367" y="2185"/>
              <a:ext cx="5500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 sz="250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项目总述</a:t>
              </a:r>
              <a:endParaRPr lang="en-US" sz="25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6958" y="1738"/>
              <a:ext cx="1818" cy="1839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1</a:t>
              </a:r>
              <a:endParaRPr kumimoji="0" lang="en-US" altLang="zh-CN" sz="540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839970" y="1972310"/>
            <a:ext cx="4712970" cy="1174115"/>
            <a:chOff x="8415" y="4863"/>
            <a:chExt cx="7422" cy="1849"/>
          </a:xfrm>
        </p:grpSpPr>
        <p:sp>
          <p:nvSpPr>
            <p:cNvPr id="17" name="矩形 16"/>
            <p:cNvSpPr/>
            <p:nvPr/>
          </p:nvSpPr>
          <p:spPr>
            <a:xfrm>
              <a:off x="11052" y="5439"/>
              <a:ext cx="478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 sz="2500"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小车基本控制实现</a:t>
              </a:r>
              <a:endParaRPr lang="en-US" sz="25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8415" y="4863"/>
              <a:ext cx="1818" cy="1849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2</a:t>
              </a:r>
              <a:endParaRPr kumimoji="0" lang="en-US" altLang="zh-CN" sz="54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80380" y="3487420"/>
            <a:ext cx="5947410" cy="1174115"/>
            <a:chOff x="9981" y="7951"/>
            <a:chExt cx="9366" cy="1849"/>
          </a:xfrm>
        </p:grpSpPr>
        <p:sp>
          <p:nvSpPr>
            <p:cNvPr id="18" name="矩形 17"/>
            <p:cNvSpPr/>
            <p:nvPr/>
          </p:nvSpPr>
          <p:spPr>
            <a:xfrm>
              <a:off x="12167" y="8522"/>
              <a:ext cx="7180" cy="7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 sz="250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小车循</a:t>
              </a:r>
              <a:r>
                <a:rPr lang="zh-CN" altLang="en-US" sz="250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轨避障</a:t>
              </a:r>
              <a:r>
                <a:rPr lang="en-US" sz="250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的方法原理介绍</a:t>
              </a:r>
              <a:endParaRPr lang="en-US"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9981" y="7951"/>
              <a:ext cx="1818" cy="1849"/>
            </a:xfrm>
            <a:prstGeom prst="ellipse">
              <a:avLst/>
            </a:prstGeom>
            <a:solidFill>
              <a:srgbClr val="FFFFFF"/>
            </a:solidFill>
            <a:ln w="47625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3</a:t>
              </a:r>
              <a:endParaRPr kumimoji="0" lang="en-US" altLang="zh-CN" sz="54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pic>
        <p:nvPicPr>
          <p:cNvPr id="150" name="image1.png" descr="imag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911" y="156600"/>
            <a:ext cx="1699512" cy="124388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椭圆 9"/>
          <p:cNvSpPr/>
          <p:nvPr/>
        </p:nvSpPr>
        <p:spPr>
          <a:xfrm>
            <a:off x="6333490" y="5039995"/>
            <a:ext cx="1154430" cy="1174446"/>
          </a:xfrm>
          <a:prstGeom prst="ellipse">
            <a:avLst/>
          </a:prstGeom>
          <a:solidFill>
            <a:srgbClr val="FFFFFF"/>
          </a:solidFill>
          <a:ln w="47625" cap="flat">
            <a:solidFill>
              <a:srgbClr val="FF0000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40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4</a:t>
            </a:r>
            <a:endParaRPr kumimoji="0" lang="en-US" altLang="zh-CN" sz="5400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108315" y="5361940"/>
            <a:ext cx="3141345" cy="4305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fromWordArt="0" anchor="t" anchorCtr="0" forceAA="0" compatLnSpc="1">
            <a:spAutoFit/>
          </a:bodyPr>
          <a:lstStyle/>
          <a:p>
            <a:pPr lvl="0" algn="l">
              <a:defRPr sz="2800">
                <a:latin typeface="Adobe Caslon Pro"/>
                <a:ea typeface="Adobe Caslon Pro"/>
                <a:cs typeface="Adobe Caslon Pro"/>
                <a:sym typeface="Adobe Caslon Pro"/>
              </a:defRPr>
            </a:pPr>
            <a:r>
              <a:rPr lang="en-US" sz="25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FreeRTOS 的应用</a:t>
            </a:r>
            <a:endParaRPr lang="en-US" sz="250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2000">
        <p15:prstTrans prst="fallOver"/>
      </p:transition>
    </mc:Choice>
    <mc:Fallback>
      <p:transition spd="slow" advClick="0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标题 1"/>
          <p:cNvSpPr txBox="1">
            <a:spLocks noGrp="1"/>
          </p:cNvSpPr>
          <p:nvPr>
            <p:ph type="title"/>
          </p:nvPr>
        </p:nvSpPr>
        <p:spPr>
          <a:xfrm>
            <a:off x="608399" y="613479"/>
            <a:ext cx="10969202" cy="705601"/>
          </a:xfrm>
          <a:prstGeom prst="rect">
            <a:avLst/>
          </a:prstGeom>
        </p:spPr>
        <p:txBody>
          <a:bodyPr/>
          <a:lstStyle/>
          <a:p>
            <a: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t>FreeRTOS 的应用---FreeRTOS介绍</a:t>
            </a:r>
          </a:p>
        </p:txBody>
      </p:sp>
      <p:pic>
        <p:nvPicPr>
          <p:cNvPr id="231" name="图片 3" descr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48265" y="201930"/>
            <a:ext cx="1852931" cy="13563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14" name="组合 13"/>
          <p:cNvGrpSpPr/>
          <p:nvPr/>
        </p:nvGrpSpPr>
        <p:grpSpPr>
          <a:xfrm>
            <a:off x="723265" y="2355850"/>
            <a:ext cx="5015230" cy="2352040"/>
            <a:chOff x="1200" y="4146"/>
            <a:chExt cx="7898" cy="3704"/>
          </a:xfrm>
        </p:grpSpPr>
        <p:sp>
          <p:nvSpPr>
            <p:cNvPr id="2" name="矩形: 圆角 1"/>
            <p:cNvSpPr/>
            <p:nvPr/>
          </p:nvSpPr>
          <p:spPr>
            <a:xfrm>
              <a:off x="1200" y="4146"/>
              <a:ext cx="670" cy="3705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eaVert" wrap="square" lIns="0" tIns="0" rIns="0" bIns="0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2500" b="0" i="0" u="none" strike="noStrike" cap="none" spc="0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FreeRTOS</a:t>
              </a:r>
              <a:r>
                <a:rPr kumimoji="0" lang="zh-CN" altLang="en-US" sz="25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架构</a:t>
              </a:r>
              <a:endParaRPr kumimoji="0" lang="zh-CN" altLang="en-US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4" name="箭头: 右 3"/>
            <p:cNvSpPr/>
            <p:nvPr/>
          </p:nvSpPr>
          <p:spPr>
            <a:xfrm>
              <a:off x="2115" y="4648"/>
              <a:ext cx="2224" cy="514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5" name="箭头: 右 4"/>
            <p:cNvSpPr/>
            <p:nvPr/>
          </p:nvSpPr>
          <p:spPr>
            <a:xfrm>
              <a:off x="2115" y="5904"/>
              <a:ext cx="2224" cy="514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6" name="箭头: 右 5"/>
            <p:cNvSpPr/>
            <p:nvPr/>
          </p:nvSpPr>
          <p:spPr>
            <a:xfrm>
              <a:off x="2115" y="7218"/>
              <a:ext cx="2224" cy="514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8" name="矩形: 圆角 7"/>
            <p:cNvSpPr/>
            <p:nvPr/>
          </p:nvSpPr>
          <p:spPr>
            <a:xfrm>
              <a:off x="4448" y="4562"/>
              <a:ext cx="4650" cy="671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5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满足嵌入式实时要求</a:t>
              </a:r>
              <a:endParaRPr kumimoji="0" lang="zh-CN" altLang="en-US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4449" y="5826"/>
              <a:ext cx="4649" cy="670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5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单内核实现多线程</a:t>
              </a:r>
              <a:endParaRPr kumimoji="0" lang="zh-CN" altLang="en-US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10" name="矩形: 圆角 9"/>
            <p:cNvSpPr/>
            <p:nvPr/>
          </p:nvSpPr>
          <p:spPr>
            <a:xfrm>
              <a:off x="4449" y="7140"/>
              <a:ext cx="4649" cy="670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5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线程独立、模块化</a:t>
              </a:r>
              <a:endParaRPr kumimoji="0" lang="zh-CN" altLang="en-US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937250" y="2355850"/>
            <a:ext cx="5798820" cy="2792730"/>
            <a:chOff x="9350" y="3710"/>
            <a:chExt cx="9132" cy="4398"/>
          </a:xfrm>
        </p:grpSpPr>
        <p:pic>
          <p:nvPicPr>
            <p:cNvPr id="232" name="图片 4" descr="图片 4"/>
            <p:cNvPicPr>
              <a:picLocks noChangeAspect="1"/>
            </p:cNvPicPr>
            <p:nvPr/>
          </p:nvPicPr>
          <p:blipFill>
            <a:blip r:embed="rId2"/>
            <a:srcRect l="13526" t="26148" r="16365" b="24955"/>
            <a:stretch>
              <a:fillRect/>
            </a:stretch>
          </p:blipFill>
          <p:spPr>
            <a:xfrm>
              <a:off x="9350" y="4461"/>
              <a:ext cx="9133" cy="3074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233" name="文本框 6"/>
            <p:cNvSpPr txBox="1"/>
            <p:nvPr/>
          </p:nvSpPr>
          <p:spPr>
            <a:xfrm>
              <a:off x="14598" y="7704"/>
              <a:ext cx="3885" cy="404"/>
            </a:xfrm>
            <a:prstGeom prst="rect">
              <a:avLst/>
            </a:prstGeom>
            <a:ln w="12700">
              <a:miter lim="400000"/>
            </a:ln>
          </p:spPr>
          <p:txBody>
            <a:bodyPr lIns="45719" rIns="45719">
              <a:spAutoFit/>
            </a:bodyPr>
            <a:lstStyle/>
            <a:p>
              <a:pPr>
                <a:defRPr sz="900"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宋体" panose="02010600030101010101" pitchFamily="2" charset="-122"/>
                </a:defRPr>
              </a:pPr>
              <a:r>
                <a:t>图源</a:t>
              </a:r>
              <a:r>
                <a:rPr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rPr>
                <a:t>：</a:t>
              </a:r>
              <a:r>
                <a: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Real Time Engineers Ltd.(2016). p. 70</a:t>
              </a:r>
              <a:endPara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333" y="3710"/>
              <a:ext cx="7018" cy="436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各时刻各线程的执行调度情况示意图</a:t>
              </a: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标题 1"/>
          <p:cNvSpPr txBox="1">
            <a:spLocks noGrp="1"/>
          </p:cNvSpPr>
          <p:nvPr>
            <p:ph type="title"/>
          </p:nvPr>
        </p:nvSpPr>
        <p:spPr>
          <a:xfrm>
            <a:off x="608399" y="613479"/>
            <a:ext cx="10969202" cy="705601"/>
          </a:xfrm>
          <a:prstGeom prst="rect">
            <a:avLst/>
          </a:prstGeom>
        </p:spPr>
        <p:txBody>
          <a:bodyPr/>
          <a:lstStyle/>
          <a:p>
            <a: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sz="3525">
                <a:sym typeface="+mn-ea"/>
              </a:rPr>
              <a:t>该项目应用 FreeRTOS 解决的问题</a:t>
            </a:r>
            <a:endParaRPr sz="3525">
              <a:sym typeface="+mn-ea"/>
            </a:endParaRPr>
          </a:p>
        </p:txBody>
      </p:sp>
      <p:pic>
        <p:nvPicPr>
          <p:cNvPr id="231" name="图片 3" descr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1090" y="222250"/>
            <a:ext cx="1852931" cy="13563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18" name="组合 17"/>
          <p:cNvGrpSpPr/>
          <p:nvPr/>
        </p:nvGrpSpPr>
        <p:grpSpPr>
          <a:xfrm>
            <a:off x="2942590" y="2426335"/>
            <a:ext cx="6141085" cy="3210560"/>
            <a:chOff x="5599" y="3841"/>
            <a:chExt cx="9671" cy="5056"/>
          </a:xfrm>
        </p:grpSpPr>
        <p:grpSp>
          <p:nvGrpSpPr>
            <p:cNvPr id="17" name="组合 16"/>
            <p:cNvGrpSpPr/>
            <p:nvPr/>
          </p:nvGrpSpPr>
          <p:grpSpPr>
            <a:xfrm>
              <a:off x="5599" y="3841"/>
              <a:ext cx="8454" cy="5056"/>
              <a:chOff x="5924" y="3842"/>
              <a:chExt cx="8454" cy="5056"/>
            </a:xfrm>
          </p:grpSpPr>
          <p:sp>
            <p:nvSpPr>
              <p:cNvPr id="2" name="矩形: 圆角 1"/>
              <p:cNvSpPr/>
              <p:nvPr/>
            </p:nvSpPr>
            <p:spPr>
              <a:xfrm>
                <a:off x="5924" y="3842"/>
                <a:ext cx="670" cy="5056"/>
              </a:xfrm>
              <a:prstGeom prst="roundRect">
                <a:avLst/>
              </a:prstGeom>
              <a:solidFill>
                <a:srgbClr val="FFFFFF"/>
              </a:solidFill>
              <a:ln w="25400" cap="flat">
                <a:solidFill>
                  <a:schemeClr val="accent1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eaVert" wrap="square" lIns="0" tIns="0" rIns="0" bIns="0" numCol="1" spcCol="38100" rtlCol="0" anchor="t">
                <a:spAutoFit/>
              </a:bodyPr>
              <a:lstStyle/>
              <a:p>
                <a:pPr marL="0" marR="0" indent="0" algn="ctr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 kumimoji="0" lang="zh-CN" altLang="en-US" sz="2500" b="0" i="0" u="none" strike="noStrike" cap="none" spc="0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Times New Roman" panose="02020603050405020304"/>
                    <a:ea typeface="Times New Roman" panose="02020603050405020304"/>
                    <a:cs typeface="Times New Roman" panose="02020603050405020304"/>
                    <a:sym typeface="Times New Roman" panose="02020603050405020304"/>
                  </a:rPr>
                  <a:t>小车裸机程序</a:t>
                </a:r>
                <a:endParaRPr kumimoji="0" lang="zh-CN" altLang="en-US" sz="2500" b="0" i="0" u="none" strike="noStrike" cap="none" spc="0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4" name="箭头: 右 3"/>
              <p:cNvSpPr/>
              <p:nvPr/>
            </p:nvSpPr>
            <p:spPr>
              <a:xfrm>
                <a:off x="6839" y="4344"/>
                <a:ext cx="2224" cy="514"/>
              </a:xfrm>
              <a:prstGeom prst="rightArrow">
                <a:avLst/>
              </a:prstGeom>
              <a:solidFill>
                <a:srgbClr val="FFFFFF"/>
              </a:solidFill>
              <a:ln w="25400" cap="flat">
                <a:solidFill>
                  <a:schemeClr val="accent1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25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5" name="箭头: 右 4"/>
              <p:cNvSpPr/>
              <p:nvPr/>
            </p:nvSpPr>
            <p:spPr>
              <a:xfrm>
                <a:off x="6839" y="5600"/>
                <a:ext cx="2224" cy="514"/>
              </a:xfrm>
              <a:prstGeom prst="rightArrow">
                <a:avLst/>
              </a:prstGeom>
              <a:solidFill>
                <a:srgbClr val="FFFFFF"/>
              </a:solidFill>
              <a:ln w="25400" cap="flat">
                <a:solidFill>
                  <a:schemeClr val="accent1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25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8" name="矩形: 圆角 7"/>
              <p:cNvSpPr/>
              <p:nvPr/>
            </p:nvSpPr>
            <p:spPr>
              <a:xfrm>
                <a:off x="9172" y="4258"/>
                <a:ext cx="5206" cy="671"/>
              </a:xfrm>
              <a:prstGeom prst="roundRect">
                <a:avLst/>
              </a:prstGeom>
              <a:solidFill>
                <a:srgbClr val="FFFFFF"/>
              </a:solidFill>
              <a:ln w="25400" cap="flat">
                <a:solidFill>
                  <a:schemeClr val="accent1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t">
                <a:spAutoFit/>
              </a:bodyPr>
              <a:lstStyle/>
              <a:p>
                <a:pPr marL="0" marR="0" indent="0" algn="ctr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 kumimoji="0" lang="zh-CN" altLang="en-US" sz="25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Times New Roman" panose="02020603050405020304"/>
                    <a:ea typeface="Times New Roman" panose="02020603050405020304"/>
                    <a:cs typeface="Times New Roman" panose="02020603050405020304"/>
                    <a:sym typeface="Times New Roman" panose="02020603050405020304"/>
                  </a:rPr>
                  <a:t>实时性低、效率低</a:t>
                </a:r>
                <a:endParaRPr kumimoji="0" lang="zh-CN" altLang="en-US" sz="25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endParaRPr>
              </a:p>
            </p:txBody>
          </p:sp>
          <p:sp>
            <p:nvSpPr>
              <p:cNvPr id="9" name="矩形: 圆角 8"/>
              <p:cNvSpPr/>
              <p:nvPr/>
            </p:nvSpPr>
            <p:spPr>
              <a:xfrm>
                <a:off x="9172" y="5522"/>
                <a:ext cx="5206" cy="670"/>
              </a:xfrm>
              <a:prstGeom prst="roundRect">
                <a:avLst/>
              </a:prstGeom>
              <a:solidFill>
                <a:srgbClr val="FFFFFF"/>
              </a:solidFill>
              <a:ln w="25400" cap="flat">
                <a:solidFill>
                  <a:schemeClr val="accent1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t">
                <a:spAutoFit/>
              </a:bodyPr>
              <a:lstStyle/>
              <a:p>
                <a:pPr marL="0" marR="0" indent="0" algn="ctr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宋体" panose="02010600030101010101" pitchFamily="2" charset="-122"/>
                  </a:rPr>
                  <a:t>内存</a:t>
                </a:r>
                <a:r>
                  <a:rPr lang="zh-CN"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宋体" panose="02010600030101010101" pitchFamily="2" charset="-122"/>
                  </a:rPr>
                  <a:t>不可控</a:t>
                </a:r>
                <a:endParaRPr lang="zh-CN"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2" name="组合 11"/>
              <p:cNvGrpSpPr/>
              <p:nvPr/>
            </p:nvGrpSpPr>
            <p:grpSpPr>
              <a:xfrm>
                <a:off x="6841" y="6792"/>
                <a:ext cx="7537" cy="670"/>
                <a:chOff x="6839" y="6836"/>
                <a:chExt cx="7537" cy="670"/>
              </a:xfrm>
            </p:grpSpPr>
            <p:sp>
              <p:nvSpPr>
                <p:cNvPr id="6" name="箭头: 右 5"/>
                <p:cNvSpPr/>
                <p:nvPr/>
              </p:nvSpPr>
              <p:spPr>
                <a:xfrm>
                  <a:off x="6839" y="6914"/>
                  <a:ext cx="2224" cy="514"/>
                </a:xfrm>
                <a:prstGeom prst="rightArrow">
                  <a:avLst/>
                </a:prstGeom>
                <a:solidFill>
                  <a:srgbClr val="FFFFFF"/>
                </a:solidFill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0" tIns="0" rIns="0" bIns="0" numCol="1" spcCol="38100" rtlCol="0" anchor="t">
                  <a:spAutoFit/>
                </a:bodyPr>
                <a:lstStyle/>
                <a:p>
                  <a:pPr marL="0" marR="0" indent="0" algn="l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</a:pPr>
                  <a:endParaRPr kumimoji="0" lang="zh-CN" altLang="en-US" sz="25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Times New Roman" panose="02020603050405020304"/>
                    <a:ea typeface="Times New Roman" panose="02020603050405020304"/>
                    <a:cs typeface="Times New Roman" panose="02020603050405020304"/>
                    <a:sym typeface="Times New Roman" panose="02020603050405020304"/>
                  </a:endParaRPr>
                </a:p>
              </p:txBody>
            </p:sp>
            <p:sp>
              <p:nvSpPr>
                <p:cNvPr id="10" name="矩形: 圆角 9"/>
                <p:cNvSpPr/>
                <p:nvPr/>
              </p:nvSpPr>
              <p:spPr>
                <a:xfrm>
                  <a:off x="9173" y="6836"/>
                  <a:ext cx="5203" cy="670"/>
                </a:xfrm>
                <a:prstGeom prst="roundRect">
                  <a:avLst/>
                </a:prstGeom>
                <a:solidFill>
                  <a:srgbClr val="FFFFFF"/>
                </a:solidFill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0" tIns="0" rIns="0" bIns="0" numCol="1" spcCol="38100" rtlCol="0" anchor="t">
                  <a:spAutoFit/>
                </a:bodyPr>
                <a:lstStyle/>
                <a:p>
                  <a:pPr marL="0" marR="0" indent="0" algn="ctr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</a:pPr>
                  <a:r>
                    <a:rPr kumimoji="0" lang="zh-CN" altLang="en-US" sz="25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Times New Roman" panose="02020603050405020304"/>
                      <a:ea typeface="Times New Roman" panose="02020603050405020304"/>
                      <a:cs typeface="Times New Roman" panose="02020603050405020304"/>
                      <a:sym typeface="Times New Roman" panose="02020603050405020304"/>
                    </a:rPr>
                    <a:t>能耗高</a:t>
                  </a:r>
                  <a:endParaRPr kumimoji="0" lang="zh-CN" altLang="en-US" sz="25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Times New Roman" panose="02020603050405020304"/>
                    <a:ea typeface="Times New Roman" panose="02020603050405020304"/>
                    <a:cs typeface="Times New Roman" panose="02020603050405020304"/>
                    <a:sym typeface="Times New Roman" panose="02020603050405020304"/>
                  </a:endParaRPr>
                </a:p>
              </p:txBody>
            </p:sp>
          </p:grpSp>
          <p:grpSp>
            <p:nvGrpSpPr>
              <p:cNvPr id="13" name="组合 12"/>
              <p:cNvGrpSpPr/>
              <p:nvPr/>
            </p:nvGrpSpPr>
            <p:grpSpPr>
              <a:xfrm>
                <a:off x="6840" y="8062"/>
                <a:ext cx="7538" cy="667"/>
                <a:chOff x="6839" y="6836"/>
                <a:chExt cx="7538" cy="667"/>
              </a:xfrm>
            </p:grpSpPr>
            <p:sp>
              <p:nvSpPr>
                <p:cNvPr id="15" name="箭头: 右 5"/>
                <p:cNvSpPr/>
                <p:nvPr/>
              </p:nvSpPr>
              <p:spPr>
                <a:xfrm>
                  <a:off x="6839" y="6914"/>
                  <a:ext cx="2224" cy="514"/>
                </a:xfrm>
                <a:prstGeom prst="rightArrow">
                  <a:avLst/>
                </a:prstGeom>
                <a:solidFill>
                  <a:srgbClr val="FFFFFF"/>
                </a:solidFill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0" tIns="0" rIns="0" bIns="0" numCol="1" spcCol="38100" rtlCol="0" anchor="t">
                  <a:spAutoFit/>
                </a:bodyPr>
                <a:lstStyle/>
                <a:p>
                  <a:pPr marL="0" marR="0" indent="0" algn="l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</a:pPr>
                  <a:endParaRPr kumimoji="0" lang="zh-CN" altLang="en-US" sz="25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Times New Roman" panose="02020603050405020304"/>
                    <a:ea typeface="Times New Roman" panose="02020603050405020304"/>
                    <a:cs typeface="Times New Roman" panose="02020603050405020304"/>
                    <a:sym typeface="Times New Roman" panose="02020603050405020304"/>
                  </a:endParaRPr>
                </a:p>
              </p:txBody>
            </p:sp>
            <p:sp>
              <p:nvSpPr>
                <p:cNvPr id="16" name="矩形: 圆角 9"/>
                <p:cNvSpPr/>
                <p:nvPr/>
              </p:nvSpPr>
              <p:spPr>
                <a:xfrm>
                  <a:off x="9173" y="6836"/>
                  <a:ext cx="5204" cy="667"/>
                </a:xfrm>
                <a:prstGeom prst="roundRect">
                  <a:avLst/>
                </a:prstGeom>
                <a:solidFill>
                  <a:srgbClr val="FFFFFF"/>
                </a:solidFill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0" tIns="0" rIns="0" bIns="0" numCol="1" spcCol="38100" rtlCol="0" anchor="t">
                  <a:spAutoFit/>
                </a:bodyPr>
                <a:lstStyle/>
                <a:p>
                  <a:pPr algn="ctr">
                    <a:defRPr sz="1800"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  <a:sym typeface="宋体" panose="02010600030101010101" pitchFamily="2" charset="-122"/>
                    </a:defRPr>
                  </a:pPr>
                  <a:r>
                    <a:rPr sz="2500">
                      <a:solidFill>
                        <a:schemeClr val="tx1"/>
                      </a:solidFill>
                      <a:sym typeface="+mn-ea"/>
                    </a:rPr>
                    <a:t>程序繁杂，易产生错误</a:t>
                  </a:r>
                  <a:endParaRPr kumimoji="0" lang="zh-CN" altLang="en-US" sz="2500" b="0" i="0" u="none" strike="noStrike" cap="none" spc="0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FillTx/>
                    <a:latin typeface="Times New Roman" panose="02020603050405020304"/>
                    <a:ea typeface="Times New Roman" panose="02020603050405020304"/>
                    <a:cs typeface="Times New Roman" panose="02020603050405020304"/>
                    <a:sym typeface="+mn-ea"/>
                  </a:endParaRPr>
                </a:p>
              </p:txBody>
            </p:sp>
          </p:grpSp>
        </p:grpSp>
        <p:sp>
          <p:nvSpPr>
            <p:cNvPr id="240" name="Shape 2618"/>
            <p:cNvSpPr/>
            <p:nvPr/>
          </p:nvSpPr>
          <p:spPr>
            <a:xfrm>
              <a:off x="14583" y="8131"/>
              <a:ext cx="606" cy="5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78" h="21600" extrusionOk="0">
                  <a:moveTo>
                    <a:pt x="2560" y="18308"/>
                  </a:moveTo>
                  <a:cubicBezTo>
                    <a:pt x="2472" y="18397"/>
                    <a:pt x="2418" y="18520"/>
                    <a:pt x="2418" y="18655"/>
                  </a:cubicBezTo>
                  <a:cubicBezTo>
                    <a:pt x="2418" y="18926"/>
                    <a:pt x="2635" y="19146"/>
                    <a:pt x="2902" y="19146"/>
                  </a:cubicBezTo>
                  <a:cubicBezTo>
                    <a:pt x="3169" y="19146"/>
                    <a:pt x="3385" y="18926"/>
                    <a:pt x="3385" y="18655"/>
                  </a:cubicBezTo>
                  <a:cubicBezTo>
                    <a:pt x="3385" y="18384"/>
                    <a:pt x="3169" y="18164"/>
                    <a:pt x="2902" y="18164"/>
                  </a:cubicBezTo>
                  <a:cubicBezTo>
                    <a:pt x="2768" y="18164"/>
                    <a:pt x="2647" y="18219"/>
                    <a:pt x="2560" y="18308"/>
                  </a:cubicBezTo>
                  <a:moveTo>
                    <a:pt x="20499" y="4279"/>
                  </a:moveTo>
                  <a:lnTo>
                    <a:pt x="20091" y="4692"/>
                  </a:lnTo>
                  <a:lnTo>
                    <a:pt x="20088" y="4688"/>
                  </a:lnTo>
                  <a:lnTo>
                    <a:pt x="17670" y="7143"/>
                  </a:lnTo>
                  <a:lnTo>
                    <a:pt x="17664" y="7137"/>
                  </a:lnTo>
                  <a:cubicBezTo>
                    <a:pt x="17227" y="7580"/>
                    <a:pt x="16624" y="7853"/>
                    <a:pt x="15958" y="7853"/>
                  </a:cubicBezTo>
                  <a:cubicBezTo>
                    <a:pt x="14624" y="7853"/>
                    <a:pt x="13543" y="6755"/>
                    <a:pt x="13543" y="5401"/>
                  </a:cubicBezTo>
                  <a:cubicBezTo>
                    <a:pt x="13543" y="4725"/>
                    <a:pt x="13813" y="4113"/>
                    <a:pt x="14248" y="3670"/>
                  </a:cubicBezTo>
                  <a:lnTo>
                    <a:pt x="13563" y="2975"/>
                  </a:lnTo>
                  <a:cubicBezTo>
                    <a:pt x="12951" y="3596"/>
                    <a:pt x="12571" y="4452"/>
                    <a:pt x="12571" y="5401"/>
                  </a:cubicBezTo>
                  <a:cubicBezTo>
                    <a:pt x="12571" y="7300"/>
                    <a:pt x="14087" y="8840"/>
                    <a:pt x="15958" y="8840"/>
                  </a:cubicBezTo>
                  <a:cubicBezTo>
                    <a:pt x="16893" y="8840"/>
                    <a:pt x="17737" y="8454"/>
                    <a:pt x="18348" y="7832"/>
                  </a:cubicBezTo>
                  <a:lnTo>
                    <a:pt x="18353" y="7837"/>
                  </a:lnTo>
                  <a:lnTo>
                    <a:pt x="20152" y="6011"/>
                  </a:lnTo>
                  <a:cubicBezTo>
                    <a:pt x="20516" y="7368"/>
                    <a:pt x="20343" y="8670"/>
                    <a:pt x="19540" y="9505"/>
                  </a:cubicBezTo>
                  <a:lnTo>
                    <a:pt x="16947" y="12198"/>
                  </a:lnTo>
                  <a:cubicBezTo>
                    <a:pt x="16605" y="12553"/>
                    <a:pt x="16104" y="12766"/>
                    <a:pt x="15610" y="12766"/>
                  </a:cubicBezTo>
                  <a:cubicBezTo>
                    <a:pt x="15590" y="12765"/>
                    <a:pt x="13953" y="12652"/>
                    <a:pt x="12318" y="11611"/>
                  </a:cubicBezTo>
                  <a:lnTo>
                    <a:pt x="12314" y="11620"/>
                  </a:lnTo>
                  <a:cubicBezTo>
                    <a:pt x="12239" y="11572"/>
                    <a:pt x="12155" y="11537"/>
                    <a:pt x="12060" y="11537"/>
                  </a:cubicBezTo>
                  <a:cubicBezTo>
                    <a:pt x="11897" y="11537"/>
                    <a:pt x="11759" y="11625"/>
                    <a:pt x="11671" y="11753"/>
                  </a:cubicBezTo>
                  <a:lnTo>
                    <a:pt x="11654" y="11742"/>
                  </a:lnTo>
                  <a:lnTo>
                    <a:pt x="4270" y="20043"/>
                  </a:lnTo>
                  <a:cubicBezTo>
                    <a:pt x="3919" y="20399"/>
                    <a:pt x="3436" y="20618"/>
                    <a:pt x="2902" y="20618"/>
                  </a:cubicBezTo>
                  <a:cubicBezTo>
                    <a:pt x="1833" y="20618"/>
                    <a:pt x="967" y="19740"/>
                    <a:pt x="967" y="18655"/>
                  </a:cubicBezTo>
                  <a:cubicBezTo>
                    <a:pt x="967" y="18113"/>
                    <a:pt x="1184" y="17622"/>
                    <a:pt x="1534" y="17267"/>
                  </a:cubicBezTo>
                  <a:lnTo>
                    <a:pt x="9684" y="9801"/>
                  </a:lnTo>
                  <a:lnTo>
                    <a:pt x="9671" y="9786"/>
                  </a:lnTo>
                  <a:cubicBezTo>
                    <a:pt x="9796" y="9698"/>
                    <a:pt x="9884" y="9557"/>
                    <a:pt x="9884" y="9389"/>
                  </a:cubicBezTo>
                  <a:cubicBezTo>
                    <a:pt x="9884" y="9283"/>
                    <a:pt x="9844" y="9190"/>
                    <a:pt x="9787" y="9110"/>
                  </a:cubicBezTo>
                  <a:lnTo>
                    <a:pt x="9790" y="9107"/>
                  </a:lnTo>
                  <a:cubicBezTo>
                    <a:pt x="8390" y="7219"/>
                    <a:pt x="8340" y="5816"/>
                    <a:pt x="9546" y="4488"/>
                  </a:cubicBezTo>
                  <a:lnTo>
                    <a:pt x="12130" y="1805"/>
                  </a:lnTo>
                  <a:cubicBezTo>
                    <a:pt x="12785" y="1125"/>
                    <a:pt x="13641" y="982"/>
                    <a:pt x="14244" y="982"/>
                  </a:cubicBezTo>
                  <a:lnTo>
                    <a:pt x="14246" y="982"/>
                  </a:lnTo>
                  <a:cubicBezTo>
                    <a:pt x="14611" y="982"/>
                    <a:pt x="14988" y="1037"/>
                    <a:pt x="15366" y="1136"/>
                  </a:cubicBezTo>
                  <a:lnTo>
                    <a:pt x="13559" y="2970"/>
                  </a:lnTo>
                  <a:lnTo>
                    <a:pt x="14243" y="3664"/>
                  </a:lnTo>
                  <a:lnTo>
                    <a:pt x="16661" y="1210"/>
                  </a:lnTo>
                  <a:lnTo>
                    <a:pt x="16657" y="1206"/>
                  </a:lnTo>
                  <a:lnTo>
                    <a:pt x="17082" y="775"/>
                  </a:lnTo>
                  <a:cubicBezTo>
                    <a:pt x="16139" y="269"/>
                    <a:pt x="15160" y="0"/>
                    <a:pt x="14246" y="0"/>
                  </a:cubicBezTo>
                  <a:lnTo>
                    <a:pt x="14244" y="0"/>
                  </a:lnTo>
                  <a:cubicBezTo>
                    <a:pt x="13167" y="0"/>
                    <a:pt x="12182" y="361"/>
                    <a:pt x="11460" y="1111"/>
                  </a:cubicBezTo>
                  <a:lnTo>
                    <a:pt x="8867" y="3804"/>
                  </a:lnTo>
                  <a:cubicBezTo>
                    <a:pt x="7163" y="5672"/>
                    <a:pt x="7613" y="7584"/>
                    <a:pt x="8769" y="9315"/>
                  </a:cubicBezTo>
                  <a:lnTo>
                    <a:pt x="850" y="16572"/>
                  </a:lnTo>
                  <a:cubicBezTo>
                    <a:pt x="325" y="17106"/>
                    <a:pt x="0" y="17842"/>
                    <a:pt x="0" y="18655"/>
                  </a:cubicBezTo>
                  <a:cubicBezTo>
                    <a:pt x="0" y="20282"/>
                    <a:pt x="1299" y="21600"/>
                    <a:pt x="2902" y="21600"/>
                  </a:cubicBezTo>
                  <a:cubicBezTo>
                    <a:pt x="3703" y="21600"/>
                    <a:pt x="4429" y="21271"/>
                    <a:pt x="4954" y="20738"/>
                  </a:cubicBezTo>
                  <a:lnTo>
                    <a:pt x="12160" y="12652"/>
                  </a:lnTo>
                  <a:cubicBezTo>
                    <a:pt x="13800" y="13590"/>
                    <a:pt x="15363" y="13747"/>
                    <a:pt x="15606" y="13747"/>
                  </a:cubicBezTo>
                  <a:cubicBezTo>
                    <a:pt x="16313" y="13747"/>
                    <a:pt x="17067" y="13463"/>
                    <a:pt x="17617" y="12892"/>
                  </a:cubicBezTo>
                  <a:lnTo>
                    <a:pt x="20209" y="10198"/>
                  </a:lnTo>
                  <a:cubicBezTo>
                    <a:pt x="21560" y="8795"/>
                    <a:pt x="21600" y="6433"/>
                    <a:pt x="20499" y="4279"/>
                  </a:cubicBezTo>
                </a:path>
              </a:pathLst>
            </a:custGeom>
            <a:solidFill>
              <a:srgbClr val="FFC00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39" name="Shape 2588"/>
            <p:cNvSpPr/>
            <p:nvPr/>
          </p:nvSpPr>
          <p:spPr>
            <a:xfrm>
              <a:off x="14532" y="4310"/>
              <a:ext cx="657" cy="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82" y="12420"/>
                  </a:moveTo>
                  <a:cubicBezTo>
                    <a:pt x="16368" y="12420"/>
                    <a:pt x="15709" y="11694"/>
                    <a:pt x="15709" y="10800"/>
                  </a:cubicBezTo>
                  <a:cubicBezTo>
                    <a:pt x="15709" y="9906"/>
                    <a:pt x="16368" y="9180"/>
                    <a:pt x="17182" y="9180"/>
                  </a:cubicBezTo>
                  <a:cubicBezTo>
                    <a:pt x="17995" y="9180"/>
                    <a:pt x="18655" y="9906"/>
                    <a:pt x="18655" y="10800"/>
                  </a:cubicBezTo>
                  <a:cubicBezTo>
                    <a:pt x="18655" y="11694"/>
                    <a:pt x="17995" y="12420"/>
                    <a:pt x="17182" y="12420"/>
                  </a:cubicBezTo>
                  <a:moveTo>
                    <a:pt x="21109" y="10260"/>
                  </a:moveTo>
                  <a:lnTo>
                    <a:pt x="19587" y="10260"/>
                  </a:lnTo>
                  <a:cubicBezTo>
                    <a:pt x="19360" y="9028"/>
                    <a:pt x="18369" y="8100"/>
                    <a:pt x="17182" y="8100"/>
                  </a:cubicBezTo>
                  <a:cubicBezTo>
                    <a:pt x="15994" y="8100"/>
                    <a:pt x="15004" y="9028"/>
                    <a:pt x="14777" y="10260"/>
                  </a:cubicBezTo>
                  <a:lnTo>
                    <a:pt x="491" y="10260"/>
                  </a:lnTo>
                  <a:cubicBezTo>
                    <a:pt x="220" y="10260"/>
                    <a:pt x="0" y="10502"/>
                    <a:pt x="0" y="10800"/>
                  </a:cubicBezTo>
                  <a:cubicBezTo>
                    <a:pt x="0" y="11098"/>
                    <a:pt x="220" y="11340"/>
                    <a:pt x="491" y="11340"/>
                  </a:cubicBezTo>
                  <a:lnTo>
                    <a:pt x="14777" y="11340"/>
                  </a:lnTo>
                  <a:cubicBezTo>
                    <a:pt x="15004" y="12572"/>
                    <a:pt x="15994" y="13500"/>
                    <a:pt x="17182" y="13500"/>
                  </a:cubicBezTo>
                  <a:cubicBezTo>
                    <a:pt x="18369" y="13500"/>
                    <a:pt x="19360" y="12572"/>
                    <a:pt x="19587" y="11340"/>
                  </a:cubicBezTo>
                  <a:lnTo>
                    <a:pt x="21109" y="11340"/>
                  </a:lnTo>
                  <a:cubicBezTo>
                    <a:pt x="21380" y="11340"/>
                    <a:pt x="21600" y="11098"/>
                    <a:pt x="21600" y="10800"/>
                  </a:cubicBezTo>
                  <a:cubicBezTo>
                    <a:pt x="21600" y="10502"/>
                    <a:pt x="21380" y="10260"/>
                    <a:pt x="21109" y="10260"/>
                  </a:cubicBezTo>
                  <a:moveTo>
                    <a:pt x="5400" y="1080"/>
                  </a:moveTo>
                  <a:cubicBezTo>
                    <a:pt x="6214" y="1080"/>
                    <a:pt x="6873" y="1806"/>
                    <a:pt x="6873" y="2700"/>
                  </a:cubicBezTo>
                  <a:cubicBezTo>
                    <a:pt x="6873" y="3595"/>
                    <a:pt x="6214" y="4320"/>
                    <a:pt x="5400" y="4320"/>
                  </a:cubicBezTo>
                  <a:cubicBezTo>
                    <a:pt x="4586" y="4320"/>
                    <a:pt x="3927" y="3595"/>
                    <a:pt x="3927" y="2700"/>
                  </a:cubicBezTo>
                  <a:cubicBezTo>
                    <a:pt x="3927" y="1806"/>
                    <a:pt x="4586" y="1080"/>
                    <a:pt x="5400" y="1080"/>
                  </a:cubicBezTo>
                  <a:moveTo>
                    <a:pt x="491" y="3240"/>
                  </a:moveTo>
                  <a:lnTo>
                    <a:pt x="2995" y="3240"/>
                  </a:lnTo>
                  <a:cubicBezTo>
                    <a:pt x="3222" y="4472"/>
                    <a:pt x="4213" y="5400"/>
                    <a:pt x="5400" y="5400"/>
                  </a:cubicBezTo>
                  <a:cubicBezTo>
                    <a:pt x="6587" y="5400"/>
                    <a:pt x="7578" y="4472"/>
                    <a:pt x="7805" y="3240"/>
                  </a:cubicBezTo>
                  <a:lnTo>
                    <a:pt x="21109" y="3240"/>
                  </a:lnTo>
                  <a:cubicBezTo>
                    <a:pt x="21380" y="3240"/>
                    <a:pt x="21600" y="2999"/>
                    <a:pt x="21600" y="2700"/>
                  </a:cubicBezTo>
                  <a:cubicBezTo>
                    <a:pt x="21600" y="2402"/>
                    <a:pt x="21380" y="2160"/>
                    <a:pt x="21109" y="2160"/>
                  </a:cubicBezTo>
                  <a:lnTo>
                    <a:pt x="7805" y="2160"/>
                  </a:lnTo>
                  <a:cubicBezTo>
                    <a:pt x="7578" y="928"/>
                    <a:pt x="6587" y="0"/>
                    <a:pt x="5400" y="0"/>
                  </a:cubicBezTo>
                  <a:cubicBezTo>
                    <a:pt x="4213" y="0"/>
                    <a:pt x="3222" y="928"/>
                    <a:pt x="2995" y="2160"/>
                  </a:cubicBezTo>
                  <a:lnTo>
                    <a:pt x="491" y="2160"/>
                  </a:lnTo>
                  <a:cubicBezTo>
                    <a:pt x="220" y="2160"/>
                    <a:pt x="0" y="2402"/>
                    <a:pt x="0" y="2700"/>
                  </a:cubicBezTo>
                  <a:cubicBezTo>
                    <a:pt x="0" y="2999"/>
                    <a:pt x="220" y="3240"/>
                    <a:pt x="491" y="3240"/>
                  </a:cubicBezTo>
                  <a:moveTo>
                    <a:pt x="9327" y="20519"/>
                  </a:moveTo>
                  <a:cubicBezTo>
                    <a:pt x="8514" y="20519"/>
                    <a:pt x="7855" y="19794"/>
                    <a:pt x="7855" y="18899"/>
                  </a:cubicBezTo>
                  <a:cubicBezTo>
                    <a:pt x="7855" y="18005"/>
                    <a:pt x="8514" y="17279"/>
                    <a:pt x="9327" y="17279"/>
                  </a:cubicBezTo>
                  <a:cubicBezTo>
                    <a:pt x="10141" y="17279"/>
                    <a:pt x="10800" y="18005"/>
                    <a:pt x="10800" y="18899"/>
                  </a:cubicBezTo>
                  <a:cubicBezTo>
                    <a:pt x="10800" y="19794"/>
                    <a:pt x="10141" y="20519"/>
                    <a:pt x="9327" y="20519"/>
                  </a:cubicBezTo>
                  <a:moveTo>
                    <a:pt x="21109" y="18359"/>
                  </a:moveTo>
                  <a:lnTo>
                    <a:pt x="11732" y="18359"/>
                  </a:lnTo>
                  <a:cubicBezTo>
                    <a:pt x="11505" y="17127"/>
                    <a:pt x="10515" y="16199"/>
                    <a:pt x="9327" y="16199"/>
                  </a:cubicBezTo>
                  <a:cubicBezTo>
                    <a:pt x="8140" y="16199"/>
                    <a:pt x="7150" y="17127"/>
                    <a:pt x="6922" y="18359"/>
                  </a:cubicBezTo>
                  <a:lnTo>
                    <a:pt x="491" y="18359"/>
                  </a:lnTo>
                  <a:cubicBezTo>
                    <a:pt x="220" y="18359"/>
                    <a:pt x="0" y="18601"/>
                    <a:pt x="0" y="18899"/>
                  </a:cubicBezTo>
                  <a:cubicBezTo>
                    <a:pt x="0" y="19198"/>
                    <a:pt x="220" y="19439"/>
                    <a:pt x="491" y="19439"/>
                  </a:cubicBezTo>
                  <a:lnTo>
                    <a:pt x="6922" y="19439"/>
                  </a:lnTo>
                  <a:cubicBezTo>
                    <a:pt x="7150" y="20672"/>
                    <a:pt x="8140" y="21600"/>
                    <a:pt x="9327" y="21600"/>
                  </a:cubicBezTo>
                  <a:cubicBezTo>
                    <a:pt x="10515" y="21600"/>
                    <a:pt x="11505" y="20672"/>
                    <a:pt x="11732" y="19439"/>
                  </a:cubicBezTo>
                  <a:lnTo>
                    <a:pt x="21109" y="19439"/>
                  </a:lnTo>
                  <a:cubicBezTo>
                    <a:pt x="21380" y="19439"/>
                    <a:pt x="21600" y="19198"/>
                    <a:pt x="21600" y="18899"/>
                  </a:cubicBezTo>
                  <a:cubicBezTo>
                    <a:pt x="21600" y="18601"/>
                    <a:pt x="21380" y="18359"/>
                    <a:pt x="21109" y="18359"/>
                  </a:cubicBezTo>
                </a:path>
              </a:pathLst>
            </a:custGeom>
            <a:solidFill>
              <a:srgbClr val="FFC00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38" name="Shape 2783"/>
            <p:cNvSpPr/>
            <p:nvPr/>
          </p:nvSpPr>
          <p:spPr>
            <a:xfrm>
              <a:off x="14502" y="5521"/>
              <a:ext cx="768" cy="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5855"/>
                  </a:moveTo>
                  <a:lnTo>
                    <a:pt x="1633" y="10800"/>
                  </a:lnTo>
                  <a:lnTo>
                    <a:pt x="4615" y="9156"/>
                  </a:lnTo>
                  <a:lnTo>
                    <a:pt x="10589" y="12450"/>
                  </a:lnTo>
                  <a:lnTo>
                    <a:pt x="10591" y="12446"/>
                  </a:lnTo>
                  <a:cubicBezTo>
                    <a:pt x="10654" y="12482"/>
                    <a:pt x="10724" y="12505"/>
                    <a:pt x="10800" y="12505"/>
                  </a:cubicBezTo>
                  <a:cubicBezTo>
                    <a:pt x="10876" y="12505"/>
                    <a:pt x="10946" y="12482"/>
                    <a:pt x="11009" y="12446"/>
                  </a:cubicBezTo>
                  <a:lnTo>
                    <a:pt x="11011" y="12450"/>
                  </a:lnTo>
                  <a:lnTo>
                    <a:pt x="16985" y="9156"/>
                  </a:lnTo>
                  <a:lnTo>
                    <a:pt x="19967" y="10800"/>
                  </a:lnTo>
                  <a:cubicBezTo>
                    <a:pt x="19967" y="10800"/>
                    <a:pt x="10800" y="15855"/>
                    <a:pt x="10800" y="15855"/>
                  </a:cubicBezTo>
                  <a:close/>
                  <a:moveTo>
                    <a:pt x="19967" y="15347"/>
                  </a:moveTo>
                  <a:lnTo>
                    <a:pt x="10800" y="20402"/>
                  </a:lnTo>
                  <a:lnTo>
                    <a:pt x="1633" y="15347"/>
                  </a:lnTo>
                  <a:lnTo>
                    <a:pt x="4615" y="13703"/>
                  </a:lnTo>
                  <a:lnTo>
                    <a:pt x="10589" y="16997"/>
                  </a:lnTo>
                  <a:lnTo>
                    <a:pt x="10591" y="16994"/>
                  </a:lnTo>
                  <a:cubicBezTo>
                    <a:pt x="10654" y="17029"/>
                    <a:pt x="10724" y="17053"/>
                    <a:pt x="10800" y="17053"/>
                  </a:cubicBezTo>
                  <a:cubicBezTo>
                    <a:pt x="10876" y="17053"/>
                    <a:pt x="10946" y="17029"/>
                    <a:pt x="11009" y="16994"/>
                  </a:cubicBezTo>
                  <a:lnTo>
                    <a:pt x="11011" y="16997"/>
                  </a:lnTo>
                  <a:lnTo>
                    <a:pt x="16985" y="13703"/>
                  </a:lnTo>
                  <a:cubicBezTo>
                    <a:pt x="16985" y="13703"/>
                    <a:pt x="19967" y="15347"/>
                    <a:pt x="19967" y="15347"/>
                  </a:cubicBezTo>
                  <a:close/>
                  <a:moveTo>
                    <a:pt x="1633" y="6253"/>
                  </a:moveTo>
                  <a:lnTo>
                    <a:pt x="10800" y="1198"/>
                  </a:lnTo>
                  <a:lnTo>
                    <a:pt x="19967" y="6253"/>
                  </a:lnTo>
                  <a:lnTo>
                    <a:pt x="10800" y="11307"/>
                  </a:lnTo>
                  <a:cubicBezTo>
                    <a:pt x="10800" y="11307"/>
                    <a:pt x="1633" y="6253"/>
                    <a:pt x="1633" y="6253"/>
                  </a:cubicBezTo>
                  <a:close/>
                  <a:moveTo>
                    <a:pt x="21600" y="10800"/>
                  </a:moveTo>
                  <a:cubicBezTo>
                    <a:pt x="21600" y="10574"/>
                    <a:pt x="21484" y="10383"/>
                    <a:pt x="21319" y="10290"/>
                  </a:cubicBezTo>
                  <a:lnTo>
                    <a:pt x="21320" y="10287"/>
                  </a:lnTo>
                  <a:lnTo>
                    <a:pt x="18127" y="8526"/>
                  </a:lnTo>
                  <a:lnTo>
                    <a:pt x="21320" y="6766"/>
                  </a:lnTo>
                  <a:lnTo>
                    <a:pt x="21319" y="6762"/>
                  </a:lnTo>
                  <a:cubicBezTo>
                    <a:pt x="21484" y="6671"/>
                    <a:pt x="21600" y="6479"/>
                    <a:pt x="21600" y="6253"/>
                  </a:cubicBezTo>
                  <a:cubicBezTo>
                    <a:pt x="21600" y="6027"/>
                    <a:pt x="21484" y="5835"/>
                    <a:pt x="21319" y="5743"/>
                  </a:cubicBezTo>
                  <a:lnTo>
                    <a:pt x="21320" y="5740"/>
                  </a:lnTo>
                  <a:lnTo>
                    <a:pt x="11011" y="56"/>
                  </a:lnTo>
                  <a:lnTo>
                    <a:pt x="11009" y="59"/>
                  </a:lnTo>
                  <a:cubicBezTo>
                    <a:pt x="10946" y="23"/>
                    <a:pt x="10876" y="0"/>
                    <a:pt x="10800" y="0"/>
                  </a:cubicBezTo>
                  <a:cubicBezTo>
                    <a:pt x="10724" y="0"/>
                    <a:pt x="10654" y="23"/>
                    <a:pt x="10591" y="59"/>
                  </a:cubicBezTo>
                  <a:lnTo>
                    <a:pt x="10589" y="56"/>
                  </a:lnTo>
                  <a:lnTo>
                    <a:pt x="280" y="5740"/>
                  </a:lnTo>
                  <a:lnTo>
                    <a:pt x="281" y="5743"/>
                  </a:lnTo>
                  <a:cubicBezTo>
                    <a:pt x="116" y="5835"/>
                    <a:pt x="0" y="6027"/>
                    <a:pt x="0" y="6253"/>
                  </a:cubicBezTo>
                  <a:cubicBezTo>
                    <a:pt x="0" y="6479"/>
                    <a:pt x="116" y="6671"/>
                    <a:pt x="281" y="6762"/>
                  </a:cubicBezTo>
                  <a:lnTo>
                    <a:pt x="280" y="6766"/>
                  </a:lnTo>
                  <a:lnTo>
                    <a:pt x="3473" y="8526"/>
                  </a:lnTo>
                  <a:lnTo>
                    <a:pt x="280" y="10287"/>
                  </a:lnTo>
                  <a:lnTo>
                    <a:pt x="281" y="10290"/>
                  </a:lnTo>
                  <a:cubicBezTo>
                    <a:pt x="116" y="10383"/>
                    <a:pt x="0" y="10574"/>
                    <a:pt x="0" y="10800"/>
                  </a:cubicBezTo>
                  <a:cubicBezTo>
                    <a:pt x="0" y="11026"/>
                    <a:pt x="116" y="11218"/>
                    <a:pt x="281" y="11310"/>
                  </a:cubicBezTo>
                  <a:lnTo>
                    <a:pt x="280" y="11313"/>
                  </a:lnTo>
                  <a:lnTo>
                    <a:pt x="3473" y="13074"/>
                  </a:lnTo>
                  <a:lnTo>
                    <a:pt x="280" y="14834"/>
                  </a:lnTo>
                  <a:lnTo>
                    <a:pt x="281" y="14838"/>
                  </a:lnTo>
                  <a:cubicBezTo>
                    <a:pt x="116" y="14930"/>
                    <a:pt x="0" y="15121"/>
                    <a:pt x="0" y="15347"/>
                  </a:cubicBezTo>
                  <a:cubicBezTo>
                    <a:pt x="0" y="15574"/>
                    <a:pt x="116" y="15765"/>
                    <a:pt x="281" y="15857"/>
                  </a:cubicBezTo>
                  <a:lnTo>
                    <a:pt x="280" y="15860"/>
                  </a:lnTo>
                  <a:lnTo>
                    <a:pt x="10589" y="21544"/>
                  </a:lnTo>
                  <a:lnTo>
                    <a:pt x="10591" y="21541"/>
                  </a:lnTo>
                  <a:cubicBezTo>
                    <a:pt x="10654" y="21577"/>
                    <a:pt x="10724" y="21600"/>
                    <a:pt x="10800" y="21600"/>
                  </a:cubicBezTo>
                  <a:cubicBezTo>
                    <a:pt x="10876" y="21600"/>
                    <a:pt x="10946" y="21577"/>
                    <a:pt x="11009" y="21541"/>
                  </a:cubicBezTo>
                  <a:lnTo>
                    <a:pt x="11011" y="21544"/>
                  </a:lnTo>
                  <a:lnTo>
                    <a:pt x="21320" y="15860"/>
                  </a:lnTo>
                  <a:lnTo>
                    <a:pt x="21319" y="15857"/>
                  </a:lnTo>
                  <a:cubicBezTo>
                    <a:pt x="21484" y="15765"/>
                    <a:pt x="21600" y="15574"/>
                    <a:pt x="21600" y="15347"/>
                  </a:cubicBezTo>
                  <a:cubicBezTo>
                    <a:pt x="21600" y="15121"/>
                    <a:pt x="21484" y="14930"/>
                    <a:pt x="21319" y="14838"/>
                  </a:cubicBezTo>
                  <a:lnTo>
                    <a:pt x="21320" y="14834"/>
                  </a:lnTo>
                  <a:lnTo>
                    <a:pt x="18127" y="13074"/>
                  </a:lnTo>
                  <a:lnTo>
                    <a:pt x="21320" y="11313"/>
                  </a:lnTo>
                  <a:lnTo>
                    <a:pt x="21319" y="11310"/>
                  </a:lnTo>
                  <a:cubicBezTo>
                    <a:pt x="21484" y="11218"/>
                    <a:pt x="21600" y="11026"/>
                    <a:pt x="21600" y="10800"/>
                  </a:cubicBezTo>
                </a:path>
              </a:pathLst>
            </a:custGeom>
            <a:solidFill>
              <a:srgbClr val="FFC00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grpSp>
          <p:nvGrpSpPr>
            <p:cNvPr id="24613" name="组合 21"/>
            <p:cNvGrpSpPr/>
            <p:nvPr/>
          </p:nvGrpSpPr>
          <p:grpSpPr>
            <a:xfrm>
              <a:off x="14669" y="6625"/>
              <a:ext cx="520" cy="836"/>
              <a:chOff x="0" y="0"/>
              <a:chExt cx="552450" cy="887730"/>
            </a:xfrm>
          </p:grpSpPr>
          <p:grpSp>
            <p:nvGrpSpPr>
              <p:cNvPr id="24614" name="组合 22"/>
              <p:cNvGrpSpPr/>
              <p:nvPr/>
            </p:nvGrpSpPr>
            <p:grpSpPr>
              <a:xfrm>
                <a:off x="0" y="0"/>
                <a:ext cx="552450" cy="552450"/>
                <a:chOff x="0" y="0"/>
                <a:chExt cx="552450" cy="552450"/>
              </a:xfrm>
            </p:grpSpPr>
            <p:sp>
              <p:nvSpPr>
                <p:cNvPr id="24624" name="同心圆 32"/>
                <p:cNvSpPr/>
                <p:nvPr/>
              </p:nvSpPr>
              <p:spPr>
                <a:xfrm>
                  <a:off x="167640" y="167640"/>
                  <a:ext cx="217170" cy="217170"/>
                </a:xfrm>
                <a:custGeom>
                  <a:avLst/>
                  <a:gdLst/>
                  <a:ahLst/>
                  <a:cxnLst>
                    <a:cxn ang="0">
                      <a:pos x="0" y="108585"/>
                    </a:cxn>
                    <a:cxn ang="0">
                      <a:pos x="108585" y="0"/>
                    </a:cxn>
                    <a:cxn ang="0">
                      <a:pos x="217170" y="108585"/>
                    </a:cxn>
                    <a:cxn ang="0">
                      <a:pos x="108585" y="217170"/>
                    </a:cxn>
                    <a:cxn ang="0">
                      <a:pos x="0" y="108585"/>
                    </a:cxn>
                    <a:cxn ang="0">
                      <a:pos x="54293" y="108585"/>
                    </a:cxn>
                    <a:cxn ang="0">
                      <a:pos x="108585" y="162878"/>
                    </a:cxn>
                    <a:cxn ang="0">
                      <a:pos x="162878" y="108585"/>
                    </a:cxn>
                    <a:cxn ang="0">
                      <a:pos x="108585" y="54293"/>
                    </a:cxn>
                    <a:cxn ang="0">
                      <a:pos x="54293" y="108585"/>
                    </a:cxn>
                  </a:cxnLst>
                  <a:rect l="0" t="0" r="0" b="0"/>
                  <a:pathLst>
                    <a:path w="21600" h="21600">
                      <a:moveTo>
                        <a:pt x="0" y="10800"/>
                      </a:move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lose/>
                      <a:moveTo>
                        <a:pt x="5400" y="10800"/>
                      </a:moveTo>
                      <a:cubicBezTo>
                        <a:pt x="5400" y="13782"/>
                        <a:pt x="7818" y="16200"/>
                        <a:pt x="10800" y="16200"/>
                      </a:cubicBezTo>
                      <a:cubicBezTo>
                        <a:pt x="13782" y="16200"/>
                        <a:pt x="16200" y="13782"/>
                        <a:pt x="16200" y="10800"/>
                      </a:cubicBezTo>
                      <a:cubicBezTo>
                        <a:pt x="16200" y="7818"/>
                        <a:pt x="13782" y="5400"/>
                        <a:pt x="10800" y="5400"/>
                      </a:cubicBezTo>
                      <a:cubicBezTo>
                        <a:pt x="7818" y="5400"/>
                        <a:pt x="5400" y="7818"/>
                        <a:pt x="5400" y="10800"/>
                      </a:cubicBezTo>
                      <a:close/>
                    </a:path>
                  </a:pathLst>
                </a:custGeom>
                <a:solidFill>
                  <a:srgbClr val="FFCD00">
                    <a:alpha val="100000"/>
                  </a:srgbClr>
                </a:solidFill>
                <a:ln w="127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4615" name="组合 23"/>
              <p:cNvGrpSpPr/>
              <p:nvPr/>
            </p:nvGrpSpPr>
            <p:grpSpPr>
              <a:xfrm>
                <a:off x="51435" y="384810"/>
                <a:ext cx="449580" cy="502920"/>
                <a:chOff x="0" y="0"/>
                <a:chExt cx="449580" cy="502920"/>
              </a:xfrm>
            </p:grpSpPr>
            <p:sp>
              <p:nvSpPr>
                <p:cNvPr id="24616" name="直接连接符 24"/>
                <p:cNvSpPr/>
                <p:nvPr/>
              </p:nvSpPr>
              <p:spPr>
                <a:xfrm flipH="1">
                  <a:off x="0" y="0"/>
                  <a:ext cx="156210" cy="502920"/>
                </a:xfrm>
                <a:prstGeom prst="line">
                  <a:avLst/>
                </a:prstGeom>
                <a:ln w="38100" cap="flat" cmpd="sng">
                  <a:solidFill>
                    <a:srgbClr val="FFCD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</p:sp>
            <p:sp>
              <p:nvSpPr>
                <p:cNvPr id="24617" name="直接连接符 25"/>
                <p:cNvSpPr/>
                <p:nvPr/>
              </p:nvSpPr>
              <p:spPr>
                <a:xfrm flipH="1" flipV="1">
                  <a:off x="293370" y="0"/>
                  <a:ext cx="156210" cy="502920"/>
                </a:xfrm>
                <a:prstGeom prst="line">
                  <a:avLst/>
                </a:prstGeom>
                <a:ln w="38100" cap="flat" cmpd="sng">
                  <a:solidFill>
                    <a:srgbClr val="FFCD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</p:sp>
            <p:sp>
              <p:nvSpPr>
                <p:cNvPr id="24618" name="直接连接符 26"/>
                <p:cNvSpPr/>
                <p:nvPr/>
              </p:nvSpPr>
              <p:spPr>
                <a:xfrm>
                  <a:off x="110490" y="175260"/>
                  <a:ext cx="236220" cy="1"/>
                </a:xfrm>
                <a:prstGeom prst="line">
                  <a:avLst/>
                </a:prstGeom>
                <a:ln w="38100" cap="flat" cmpd="sng">
                  <a:solidFill>
                    <a:srgbClr val="FFCD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</p:sp>
            <p:sp>
              <p:nvSpPr>
                <p:cNvPr id="24619" name="直接连接符 27"/>
                <p:cNvSpPr/>
                <p:nvPr/>
              </p:nvSpPr>
              <p:spPr>
                <a:xfrm>
                  <a:off x="38100" y="369570"/>
                  <a:ext cx="360000" cy="1"/>
                </a:xfrm>
                <a:prstGeom prst="line">
                  <a:avLst/>
                </a:prstGeom>
                <a:ln w="38100" cap="flat" cmpd="sng">
                  <a:solidFill>
                    <a:srgbClr val="FFCD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</p:sp>
            <p:sp>
              <p:nvSpPr>
                <p:cNvPr id="24620" name="直接连接符 28"/>
                <p:cNvSpPr/>
                <p:nvPr/>
              </p:nvSpPr>
              <p:spPr>
                <a:xfrm>
                  <a:off x="137636" y="7620"/>
                  <a:ext cx="190500" cy="167640"/>
                </a:xfrm>
                <a:prstGeom prst="line">
                  <a:avLst/>
                </a:prstGeom>
                <a:ln w="25400" cap="flat" cmpd="sng">
                  <a:solidFill>
                    <a:srgbClr val="FFCD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</p:sp>
            <p:sp>
              <p:nvSpPr>
                <p:cNvPr id="24621" name="直接连接符 29"/>
                <p:cNvSpPr/>
                <p:nvPr/>
              </p:nvSpPr>
              <p:spPr>
                <a:xfrm flipH="1">
                  <a:off x="114776" y="7620"/>
                  <a:ext cx="190500" cy="167640"/>
                </a:xfrm>
                <a:prstGeom prst="line">
                  <a:avLst/>
                </a:prstGeom>
                <a:ln w="25400" cap="flat" cmpd="sng">
                  <a:solidFill>
                    <a:srgbClr val="FFCD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</p:sp>
            <p:sp>
              <p:nvSpPr>
                <p:cNvPr id="24622" name="直接连接符 30"/>
                <p:cNvSpPr/>
                <p:nvPr/>
              </p:nvSpPr>
              <p:spPr>
                <a:xfrm>
                  <a:off x="90964" y="190499"/>
                  <a:ext cx="276225" cy="167640"/>
                </a:xfrm>
                <a:prstGeom prst="line">
                  <a:avLst/>
                </a:prstGeom>
                <a:ln w="25400" cap="flat" cmpd="sng">
                  <a:solidFill>
                    <a:srgbClr val="FFCD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</p:sp>
            <p:sp>
              <p:nvSpPr>
                <p:cNvPr id="24623" name="直接连接符 31"/>
                <p:cNvSpPr/>
                <p:nvPr/>
              </p:nvSpPr>
              <p:spPr>
                <a:xfrm flipV="1">
                  <a:off x="68104" y="190499"/>
                  <a:ext cx="276225" cy="167640"/>
                </a:xfrm>
                <a:prstGeom prst="line">
                  <a:avLst/>
                </a:prstGeom>
                <a:ln w="25400" cap="flat" cmpd="sng">
                  <a:solidFill>
                    <a:srgbClr val="FFCD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</p:sp>
          </p:grpSp>
        </p:grpSp>
      </p:grp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标题 1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/>
          <a:lstStyle>
            <a:lvl1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t>该项目应用 FreeRTOS 解决的问题</a:t>
            </a:r>
          </a:p>
        </p:txBody>
      </p:sp>
      <p:pic>
        <p:nvPicPr>
          <p:cNvPr id="244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20604" y="282574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46" name="文本框 5"/>
          <p:cNvSpPr txBox="1"/>
          <p:nvPr/>
        </p:nvSpPr>
        <p:spPr>
          <a:xfrm>
            <a:off x="1757679" y="1710689"/>
            <a:ext cx="5775961" cy="4616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rPr dirty="0" err="1">
                <a:solidFill>
                  <a:srgbClr val="FF0000"/>
                </a:solidFill>
              </a:rPr>
              <a:t>提高处理效率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251" name="图片 11" descr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7730" y="5449569"/>
            <a:ext cx="2613025" cy="99758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椭圆 2"/>
          <p:cNvSpPr/>
          <p:nvPr/>
        </p:nvSpPr>
        <p:spPr>
          <a:xfrm>
            <a:off x="5399405" y="1638935"/>
            <a:ext cx="1965960" cy="548011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FreeRTOS</a:t>
            </a:r>
            <a:endParaRPr kumimoji="0" lang="en-US" altLang="zh-CN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5331460" y="3589020"/>
            <a:ext cx="2101850" cy="1010071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sz="2400">
                <a:sym typeface="+mn-ea"/>
              </a:rPr>
              <a:t>处理器</a:t>
            </a:r>
            <a:endParaRPr sz="2400">
              <a:sym typeface="+mn-ea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sz="2400">
                <a:sym typeface="+mn-ea"/>
              </a:rPr>
              <a:t>空闲时段</a:t>
            </a: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 rot="10800000" flipV="1">
            <a:off x="4634865" y="4730750"/>
            <a:ext cx="3495040" cy="24574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R="0" algn="ctr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/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sz="1600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rPr>
              <a:t>延时、持续输出相同电压的时间</a:t>
            </a: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+mn-ea"/>
            </a:endParaRPr>
          </a:p>
        </p:txBody>
      </p:sp>
      <p:cxnSp>
        <p:nvCxnSpPr>
          <p:cNvPr id="6" name="直接箭头连接符 5"/>
          <p:cNvCxnSpPr>
            <a:stCxn id="4" idx="0"/>
            <a:endCxn id="3" idx="4"/>
          </p:cNvCxnSpPr>
          <p:nvPr/>
        </p:nvCxnSpPr>
        <p:spPr>
          <a:xfrm flipV="1">
            <a:off x="6382385" y="2186940"/>
            <a:ext cx="0" cy="140208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tailEnd type="arrow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椭圆 6"/>
          <p:cNvSpPr/>
          <p:nvPr/>
        </p:nvSpPr>
        <p:spPr>
          <a:xfrm>
            <a:off x="1889760" y="3002915"/>
            <a:ext cx="2745105" cy="540611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sz="2400">
                <a:sym typeface="+mn-ea"/>
              </a:rPr>
              <a:t>阻塞延时任务</a:t>
            </a: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+mn-ea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8301355" y="3002915"/>
            <a:ext cx="3108960" cy="1044403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algn="ctr">
              <a:buSzPct val="100000"/>
              <a:buFont typeface="Arial" panose="020B0604020202020204"/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lang="zh-CN" sz="2400">
                <a:sym typeface="+mn-ea"/>
              </a:rPr>
              <a:t>执行</a:t>
            </a:r>
            <a:r>
              <a:rPr sz="2400">
                <a:sym typeface="+mn-ea"/>
              </a:rPr>
              <a:t>优先级最高的就绪任务</a:t>
            </a:r>
            <a:endParaRPr kumimoji="0" lang="zh-CN" alt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9" name="直接箭头连接符 8"/>
          <p:cNvCxnSpPr>
            <a:stCxn id="3" idx="2"/>
            <a:endCxn id="7" idx="0"/>
          </p:cNvCxnSpPr>
          <p:nvPr/>
        </p:nvCxnSpPr>
        <p:spPr>
          <a:xfrm flipH="1">
            <a:off x="3262630" y="1913255"/>
            <a:ext cx="2136775" cy="108966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tailEnd type="arrow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直接箭头连接符 9"/>
          <p:cNvCxnSpPr>
            <a:stCxn id="3" idx="6"/>
            <a:endCxn id="8" idx="0"/>
          </p:cNvCxnSpPr>
          <p:nvPr/>
        </p:nvCxnSpPr>
        <p:spPr>
          <a:xfrm>
            <a:off x="7365365" y="1913255"/>
            <a:ext cx="2490470" cy="108966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tailEnd type="arrow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矩形 10"/>
          <p:cNvSpPr/>
          <p:nvPr/>
        </p:nvSpPr>
        <p:spPr>
          <a:xfrm>
            <a:off x="686118" y="4015740"/>
            <a:ext cx="3041015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3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多任务并行效果</a:t>
            </a:r>
            <a:endParaRPr lang="zh-CN" altLang="en-US" sz="3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981710" y="5349240"/>
            <a:ext cx="5946775" cy="1200150"/>
            <a:chOff x="958" y="8353"/>
            <a:chExt cx="9365" cy="1890"/>
          </a:xfrm>
        </p:grpSpPr>
        <p:grpSp>
          <p:nvGrpSpPr>
            <p:cNvPr id="2" name="组合 1"/>
            <p:cNvGrpSpPr/>
            <p:nvPr/>
          </p:nvGrpSpPr>
          <p:grpSpPr>
            <a:xfrm>
              <a:off x="958" y="8353"/>
              <a:ext cx="9365" cy="1890"/>
              <a:chOff x="1546" y="7781"/>
              <a:chExt cx="9365" cy="1890"/>
            </a:xfrm>
          </p:grpSpPr>
          <p:sp>
            <p:nvSpPr>
              <p:cNvPr id="249" name="Shape 2588"/>
              <p:cNvSpPr/>
              <p:nvPr/>
            </p:nvSpPr>
            <p:spPr>
              <a:xfrm>
                <a:off x="1546" y="7791"/>
                <a:ext cx="657" cy="6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182" y="12420"/>
                    </a:moveTo>
                    <a:cubicBezTo>
                      <a:pt x="16368" y="12420"/>
                      <a:pt x="15709" y="11694"/>
                      <a:pt x="15709" y="10800"/>
                    </a:cubicBezTo>
                    <a:cubicBezTo>
                      <a:pt x="15709" y="9906"/>
                      <a:pt x="16368" y="9180"/>
                      <a:pt x="17182" y="9180"/>
                    </a:cubicBezTo>
                    <a:cubicBezTo>
                      <a:pt x="17995" y="9180"/>
                      <a:pt x="18655" y="9906"/>
                      <a:pt x="18655" y="10800"/>
                    </a:cubicBezTo>
                    <a:cubicBezTo>
                      <a:pt x="18655" y="11694"/>
                      <a:pt x="17995" y="12420"/>
                      <a:pt x="17182" y="12420"/>
                    </a:cubicBezTo>
                    <a:moveTo>
                      <a:pt x="21109" y="10260"/>
                    </a:moveTo>
                    <a:lnTo>
                      <a:pt x="19587" y="10260"/>
                    </a:lnTo>
                    <a:cubicBezTo>
                      <a:pt x="19360" y="9028"/>
                      <a:pt x="18369" y="8100"/>
                      <a:pt x="17182" y="8100"/>
                    </a:cubicBezTo>
                    <a:cubicBezTo>
                      <a:pt x="15994" y="8100"/>
                      <a:pt x="15004" y="9028"/>
                      <a:pt x="14777" y="10260"/>
                    </a:cubicBezTo>
                    <a:lnTo>
                      <a:pt x="491" y="10260"/>
                    </a:lnTo>
                    <a:cubicBezTo>
                      <a:pt x="220" y="10260"/>
                      <a:pt x="0" y="10502"/>
                      <a:pt x="0" y="10800"/>
                    </a:cubicBezTo>
                    <a:cubicBezTo>
                      <a:pt x="0" y="11098"/>
                      <a:pt x="220" y="11340"/>
                      <a:pt x="491" y="11340"/>
                    </a:cubicBezTo>
                    <a:lnTo>
                      <a:pt x="14777" y="11340"/>
                    </a:lnTo>
                    <a:cubicBezTo>
                      <a:pt x="15004" y="12572"/>
                      <a:pt x="15994" y="13500"/>
                      <a:pt x="17182" y="13500"/>
                    </a:cubicBezTo>
                    <a:cubicBezTo>
                      <a:pt x="18369" y="13500"/>
                      <a:pt x="19360" y="12572"/>
                      <a:pt x="19587" y="11340"/>
                    </a:cubicBezTo>
                    <a:lnTo>
                      <a:pt x="21109" y="11340"/>
                    </a:lnTo>
                    <a:cubicBezTo>
                      <a:pt x="21380" y="11340"/>
                      <a:pt x="21600" y="11098"/>
                      <a:pt x="21600" y="10800"/>
                    </a:cubicBezTo>
                    <a:cubicBezTo>
                      <a:pt x="21600" y="10502"/>
                      <a:pt x="21380" y="10260"/>
                      <a:pt x="21109" y="10260"/>
                    </a:cubicBezTo>
                    <a:moveTo>
                      <a:pt x="5400" y="1080"/>
                    </a:moveTo>
                    <a:cubicBezTo>
                      <a:pt x="6214" y="1080"/>
                      <a:pt x="6873" y="1806"/>
                      <a:pt x="6873" y="2700"/>
                    </a:cubicBezTo>
                    <a:cubicBezTo>
                      <a:pt x="6873" y="3595"/>
                      <a:pt x="6214" y="4320"/>
                      <a:pt x="5400" y="4320"/>
                    </a:cubicBezTo>
                    <a:cubicBezTo>
                      <a:pt x="4586" y="4320"/>
                      <a:pt x="3927" y="3595"/>
                      <a:pt x="3927" y="2700"/>
                    </a:cubicBezTo>
                    <a:cubicBezTo>
                      <a:pt x="3927" y="1806"/>
                      <a:pt x="4586" y="1080"/>
                      <a:pt x="5400" y="1080"/>
                    </a:cubicBezTo>
                    <a:moveTo>
                      <a:pt x="491" y="3240"/>
                    </a:moveTo>
                    <a:lnTo>
                      <a:pt x="2995" y="3240"/>
                    </a:lnTo>
                    <a:cubicBezTo>
                      <a:pt x="3222" y="4472"/>
                      <a:pt x="4213" y="5400"/>
                      <a:pt x="5400" y="5400"/>
                    </a:cubicBezTo>
                    <a:cubicBezTo>
                      <a:pt x="6587" y="5400"/>
                      <a:pt x="7578" y="4472"/>
                      <a:pt x="7805" y="3240"/>
                    </a:cubicBezTo>
                    <a:lnTo>
                      <a:pt x="21109" y="3240"/>
                    </a:lnTo>
                    <a:cubicBezTo>
                      <a:pt x="21380" y="3240"/>
                      <a:pt x="21600" y="2999"/>
                      <a:pt x="21600" y="2700"/>
                    </a:cubicBezTo>
                    <a:cubicBezTo>
                      <a:pt x="21600" y="2402"/>
                      <a:pt x="21380" y="2160"/>
                      <a:pt x="21109" y="2160"/>
                    </a:cubicBezTo>
                    <a:lnTo>
                      <a:pt x="7805" y="2160"/>
                    </a:lnTo>
                    <a:cubicBezTo>
                      <a:pt x="7578" y="928"/>
                      <a:pt x="6587" y="0"/>
                      <a:pt x="5400" y="0"/>
                    </a:cubicBezTo>
                    <a:cubicBezTo>
                      <a:pt x="4213" y="0"/>
                      <a:pt x="3222" y="928"/>
                      <a:pt x="2995" y="2160"/>
                    </a:cubicBezTo>
                    <a:lnTo>
                      <a:pt x="491" y="2160"/>
                    </a:lnTo>
                    <a:cubicBezTo>
                      <a:pt x="220" y="2160"/>
                      <a:pt x="0" y="2402"/>
                      <a:pt x="0" y="2700"/>
                    </a:cubicBezTo>
                    <a:cubicBezTo>
                      <a:pt x="0" y="2999"/>
                      <a:pt x="220" y="3240"/>
                      <a:pt x="491" y="3240"/>
                    </a:cubicBezTo>
                    <a:moveTo>
                      <a:pt x="9327" y="20519"/>
                    </a:moveTo>
                    <a:cubicBezTo>
                      <a:pt x="8514" y="20519"/>
                      <a:pt x="7855" y="19794"/>
                      <a:pt x="7855" y="18899"/>
                    </a:cubicBezTo>
                    <a:cubicBezTo>
                      <a:pt x="7855" y="18005"/>
                      <a:pt x="8514" y="17279"/>
                      <a:pt x="9327" y="17279"/>
                    </a:cubicBezTo>
                    <a:cubicBezTo>
                      <a:pt x="10141" y="17279"/>
                      <a:pt x="10800" y="18005"/>
                      <a:pt x="10800" y="18899"/>
                    </a:cubicBezTo>
                    <a:cubicBezTo>
                      <a:pt x="10800" y="19794"/>
                      <a:pt x="10141" y="20519"/>
                      <a:pt x="9327" y="20519"/>
                    </a:cubicBezTo>
                    <a:moveTo>
                      <a:pt x="21109" y="18359"/>
                    </a:moveTo>
                    <a:lnTo>
                      <a:pt x="11732" y="18359"/>
                    </a:lnTo>
                    <a:cubicBezTo>
                      <a:pt x="11505" y="17127"/>
                      <a:pt x="10515" y="16199"/>
                      <a:pt x="9327" y="16199"/>
                    </a:cubicBezTo>
                    <a:cubicBezTo>
                      <a:pt x="8140" y="16199"/>
                      <a:pt x="7150" y="17127"/>
                      <a:pt x="6922" y="18359"/>
                    </a:cubicBezTo>
                    <a:lnTo>
                      <a:pt x="491" y="18359"/>
                    </a:lnTo>
                    <a:cubicBezTo>
                      <a:pt x="220" y="18359"/>
                      <a:pt x="0" y="18601"/>
                      <a:pt x="0" y="18899"/>
                    </a:cubicBezTo>
                    <a:cubicBezTo>
                      <a:pt x="0" y="19198"/>
                      <a:pt x="220" y="19439"/>
                      <a:pt x="491" y="19439"/>
                    </a:cubicBezTo>
                    <a:lnTo>
                      <a:pt x="6922" y="19439"/>
                    </a:lnTo>
                    <a:cubicBezTo>
                      <a:pt x="7150" y="20672"/>
                      <a:pt x="8140" y="21600"/>
                      <a:pt x="9327" y="21600"/>
                    </a:cubicBezTo>
                    <a:cubicBezTo>
                      <a:pt x="10515" y="21600"/>
                      <a:pt x="11505" y="20672"/>
                      <a:pt x="11732" y="19439"/>
                    </a:cubicBezTo>
                    <a:lnTo>
                      <a:pt x="21109" y="19439"/>
                    </a:lnTo>
                    <a:cubicBezTo>
                      <a:pt x="21380" y="19439"/>
                      <a:pt x="21600" y="19198"/>
                      <a:pt x="21600" y="18899"/>
                    </a:cubicBezTo>
                    <a:cubicBezTo>
                      <a:pt x="21600" y="18601"/>
                      <a:pt x="21380" y="18359"/>
                      <a:pt x="21109" y="18359"/>
                    </a:cubicBezTo>
                  </a:path>
                </a:pathLst>
              </a:custGeom>
              <a:solidFill>
                <a:srgbClr val="000000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algn="ctr"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00"/>
              </a:p>
            </p:txBody>
          </p:sp>
          <p:sp>
            <p:nvSpPr>
              <p:cNvPr id="250" name="文本框 10"/>
              <p:cNvSpPr txBox="1"/>
              <p:nvPr/>
            </p:nvSpPr>
            <p:spPr>
              <a:xfrm>
                <a:off x="2768" y="7781"/>
                <a:ext cx="8143" cy="1890"/>
              </a:xfrm>
              <a:prstGeom prst="rect">
                <a:avLst/>
              </a:prstGeom>
              <a:ln w="12700">
                <a:miter lim="400000"/>
              </a:ln>
            </p:spPr>
            <p:txBody>
              <a:bodyPr wrap="none" lIns="45719" rIns="45719">
                <a:spAutoFit/>
              </a:bodyPr>
              <a:lstStyle>
                <a:lvl1pPr>
                  <a:defRPr sz="2400"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宋体" panose="02010600030101010101" pitchFamily="2" charset="-122"/>
                  </a:defRPr>
                </a:lvl1pPr>
              </a:lstStyle>
              <a:p>
                <a:r>
                  <a:rPr dirty="0" err="1"/>
                  <a:t>应用</a:t>
                </a:r>
                <a:r>
                  <a:rPr dirty="0"/>
                  <a:t> </a:t>
                </a:r>
                <a:r>
                  <a:rPr dirty="0" err="1"/>
                  <a:t>FreeRTOS</a:t>
                </a:r>
                <a:r>
                  <a:rPr dirty="0"/>
                  <a:t> </a:t>
                </a:r>
                <a:r>
                  <a:rPr dirty="0" err="1"/>
                  <a:t>内存管理服务</a:t>
                </a:r>
                <a:endParaRPr dirty="0"/>
              </a:p>
              <a:p>
                <a:endParaRPr dirty="0"/>
              </a:p>
              <a:p>
                <a:r>
                  <a:rPr dirty="0"/>
                  <a:t>       </a:t>
                </a:r>
                <a:r>
                  <a:rPr dirty="0" err="1">
                    <a:solidFill>
                      <a:srgbClr val="FF0000"/>
                    </a:solidFill>
                  </a:rPr>
                  <a:t>内存利用更高效、更具可控性</a:t>
                </a:r>
                <a:endParaRPr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2" name="右箭头 11"/>
            <p:cNvSpPr/>
            <p:nvPr/>
          </p:nvSpPr>
          <p:spPr>
            <a:xfrm>
              <a:off x="2061" y="9540"/>
              <a:ext cx="1372" cy="701"/>
            </a:xfrm>
            <a:prstGeom prst="rightArrow">
              <a:avLst/>
            </a:prstGeom>
            <a:solidFill>
              <a:schemeClr val="accent1"/>
            </a:solidFill>
            <a:ln w="25400" cap="flat">
              <a:solidFill>
                <a:schemeClr val="accent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sp>
        <p:nvSpPr>
          <p:cNvPr id="2787" name="Shape 2787"/>
          <p:cNvSpPr/>
          <p:nvPr/>
        </p:nvSpPr>
        <p:spPr>
          <a:xfrm>
            <a:off x="981710" y="1705610"/>
            <a:ext cx="488315" cy="481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72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标题 1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/>
          <a:lstStyle>
            <a:lvl1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t>FreeRTOS 移植说明</a:t>
            </a:r>
          </a:p>
        </p:txBody>
      </p:sp>
      <p:pic>
        <p:nvPicPr>
          <p:cNvPr id="254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0749" y="242570"/>
            <a:ext cx="1852931" cy="13563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257" name="组合 6"/>
          <p:cNvGrpSpPr/>
          <p:nvPr/>
        </p:nvGrpSpPr>
        <p:grpSpPr>
          <a:xfrm>
            <a:off x="666114" y="2392678"/>
            <a:ext cx="669292" cy="661037"/>
            <a:chOff x="0" y="0"/>
            <a:chExt cx="669290" cy="661036"/>
          </a:xfrm>
        </p:grpSpPr>
        <p:sp>
          <p:nvSpPr>
            <p:cNvPr id="255" name="Oval 15"/>
            <p:cNvSpPr/>
            <p:nvPr/>
          </p:nvSpPr>
          <p:spPr>
            <a:xfrm rot="10800000">
              <a:off x="0" y="0"/>
              <a:ext cx="669291" cy="661037"/>
            </a:xfrm>
            <a:prstGeom prst="ellips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256" name="Shape 2618"/>
            <p:cNvSpPr/>
            <p:nvPr/>
          </p:nvSpPr>
          <p:spPr>
            <a:xfrm>
              <a:off x="142239" y="140970"/>
              <a:ext cx="384806" cy="3790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78" h="21600" extrusionOk="0">
                  <a:moveTo>
                    <a:pt x="2560" y="18308"/>
                  </a:moveTo>
                  <a:cubicBezTo>
                    <a:pt x="2472" y="18397"/>
                    <a:pt x="2418" y="18520"/>
                    <a:pt x="2418" y="18655"/>
                  </a:cubicBezTo>
                  <a:cubicBezTo>
                    <a:pt x="2418" y="18926"/>
                    <a:pt x="2635" y="19146"/>
                    <a:pt x="2902" y="19146"/>
                  </a:cubicBezTo>
                  <a:cubicBezTo>
                    <a:pt x="3169" y="19146"/>
                    <a:pt x="3385" y="18926"/>
                    <a:pt x="3385" y="18655"/>
                  </a:cubicBezTo>
                  <a:cubicBezTo>
                    <a:pt x="3385" y="18384"/>
                    <a:pt x="3169" y="18164"/>
                    <a:pt x="2902" y="18164"/>
                  </a:cubicBezTo>
                  <a:cubicBezTo>
                    <a:pt x="2768" y="18164"/>
                    <a:pt x="2647" y="18219"/>
                    <a:pt x="2560" y="18308"/>
                  </a:cubicBezTo>
                  <a:moveTo>
                    <a:pt x="20499" y="4279"/>
                  </a:moveTo>
                  <a:lnTo>
                    <a:pt x="20091" y="4692"/>
                  </a:lnTo>
                  <a:lnTo>
                    <a:pt x="20088" y="4688"/>
                  </a:lnTo>
                  <a:lnTo>
                    <a:pt x="17670" y="7143"/>
                  </a:lnTo>
                  <a:lnTo>
                    <a:pt x="17664" y="7137"/>
                  </a:lnTo>
                  <a:cubicBezTo>
                    <a:pt x="17227" y="7580"/>
                    <a:pt x="16624" y="7853"/>
                    <a:pt x="15958" y="7853"/>
                  </a:cubicBezTo>
                  <a:cubicBezTo>
                    <a:pt x="14624" y="7853"/>
                    <a:pt x="13543" y="6755"/>
                    <a:pt x="13543" y="5401"/>
                  </a:cubicBezTo>
                  <a:cubicBezTo>
                    <a:pt x="13543" y="4725"/>
                    <a:pt x="13813" y="4113"/>
                    <a:pt x="14248" y="3670"/>
                  </a:cubicBezTo>
                  <a:lnTo>
                    <a:pt x="13563" y="2975"/>
                  </a:lnTo>
                  <a:cubicBezTo>
                    <a:pt x="12951" y="3596"/>
                    <a:pt x="12571" y="4452"/>
                    <a:pt x="12571" y="5401"/>
                  </a:cubicBezTo>
                  <a:cubicBezTo>
                    <a:pt x="12571" y="7300"/>
                    <a:pt x="14087" y="8840"/>
                    <a:pt x="15958" y="8840"/>
                  </a:cubicBezTo>
                  <a:cubicBezTo>
                    <a:pt x="16893" y="8840"/>
                    <a:pt x="17737" y="8454"/>
                    <a:pt x="18348" y="7832"/>
                  </a:cubicBezTo>
                  <a:lnTo>
                    <a:pt x="18353" y="7837"/>
                  </a:lnTo>
                  <a:lnTo>
                    <a:pt x="20152" y="6011"/>
                  </a:lnTo>
                  <a:cubicBezTo>
                    <a:pt x="20516" y="7368"/>
                    <a:pt x="20343" y="8670"/>
                    <a:pt x="19540" y="9505"/>
                  </a:cubicBezTo>
                  <a:lnTo>
                    <a:pt x="16947" y="12198"/>
                  </a:lnTo>
                  <a:cubicBezTo>
                    <a:pt x="16605" y="12553"/>
                    <a:pt x="16104" y="12766"/>
                    <a:pt x="15610" y="12766"/>
                  </a:cubicBezTo>
                  <a:cubicBezTo>
                    <a:pt x="15590" y="12765"/>
                    <a:pt x="13953" y="12652"/>
                    <a:pt x="12318" y="11611"/>
                  </a:cubicBezTo>
                  <a:lnTo>
                    <a:pt x="12314" y="11620"/>
                  </a:lnTo>
                  <a:cubicBezTo>
                    <a:pt x="12239" y="11572"/>
                    <a:pt x="12155" y="11537"/>
                    <a:pt x="12060" y="11537"/>
                  </a:cubicBezTo>
                  <a:cubicBezTo>
                    <a:pt x="11897" y="11537"/>
                    <a:pt x="11759" y="11625"/>
                    <a:pt x="11671" y="11753"/>
                  </a:cubicBezTo>
                  <a:lnTo>
                    <a:pt x="11654" y="11742"/>
                  </a:lnTo>
                  <a:lnTo>
                    <a:pt x="4270" y="20043"/>
                  </a:lnTo>
                  <a:cubicBezTo>
                    <a:pt x="3919" y="20399"/>
                    <a:pt x="3436" y="20618"/>
                    <a:pt x="2902" y="20618"/>
                  </a:cubicBezTo>
                  <a:cubicBezTo>
                    <a:pt x="1833" y="20618"/>
                    <a:pt x="967" y="19740"/>
                    <a:pt x="967" y="18655"/>
                  </a:cubicBezTo>
                  <a:cubicBezTo>
                    <a:pt x="967" y="18113"/>
                    <a:pt x="1184" y="17622"/>
                    <a:pt x="1534" y="17267"/>
                  </a:cubicBezTo>
                  <a:lnTo>
                    <a:pt x="9684" y="9801"/>
                  </a:lnTo>
                  <a:lnTo>
                    <a:pt x="9671" y="9786"/>
                  </a:lnTo>
                  <a:cubicBezTo>
                    <a:pt x="9796" y="9698"/>
                    <a:pt x="9884" y="9557"/>
                    <a:pt x="9884" y="9389"/>
                  </a:cubicBezTo>
                  <a:cubicBezTo>
                    <a:pt x="9884" y="9283"/>
                    <a:pt x="9844" y="9190"/>
                    <a:pt x="9787" y="9110"/>
                  </a:cubicBezTo>
                  <a:lnTo>
                    <a:pt x="9790" y="9107"/>
                  </a:lnTo>
                  <a:cubicBezTo>
                    <a:pt x="8390" y="7219"/>
                    <a:pt x="8340" y="5816"/>
                    <a:pt x="9546" y="4488"/>
                  </a:cubicBezTo>
                  <a:lnTo>
                    <a:pt x="12130" y="1805"/>
                  </a:lnTo>
                  <a:cubicBezTo>
                    <a:pt x="12785" y="1125"/>
                    <a:pt x="13641" y="982"/>
                    <a:pt x="14244" y="982"/>
                  </a:cubicBezTo>
                  <a:lnTo>
                    <a:pt x="14246" y="982"/>
                  </a:lnTo>
                  <a:cubicBezTo>
                    <a:pt x="14611" y="982"/>
                    <a:pt x="14988" y="1037"/>
                    <a:pt x="15366" y="1136"/>
                  </a:cubicBezTo>
                  <a:lnTo>
                    <a:pt x="13559" y="2970"/>
                  </a:lnTo>
                  <a:lnTo>
                    <a:pt x="14243" y="3664"/>
                  </a:lnTo>
                  <a:lnTo>
                    <a:pt x="16661" y="1210"/>
                  </a:lnTo>
                  <a:lnTo>
                    <a:pt x="16657" y="1206"/>
                  </a:lnTo>
                  <a:lnTo>
                    <a:pt x="17082" y="775"/>
                  </a:lnTo>
                  <a:cubicBezTo>
                    <a:pt x="16139" y="269"/>
                    <a:pt x="15160" y="0"/>
                    <a:pt x="14246" y="0"/>
                  </a:cubicBezTo>
                  <a:lnTo>
                    <a:pt x="14244" y="0"/>
                  </a:lnTo>
                  <a:cubicBezTo>
                    <a:pt x="13167" y="0"/>
                    <a:pt x="12182" y="361"/>
                    <a:pt x="11460" y="1111"/>
                  </a:cubicBezTo>
                  <a:lnTo>
                    <a:pt x="8867" y="3804"/>
                  </a:lnTo>
                  <a:cubicBezTo>
                    <a:pt x="7163" y="5672"/>
                    <a:pt x="7613" y="7584"/>
                    <a:pt x="8769" y="9315"/>
                  </a:cubicBezTo>
                  <a:lnTo>
                    <a:pt x="850" y="16572"/>
                  </a:lnTo>
                  <a:cubicBezTo>
                    <a:pt x="325" y="17106"/>
                    <a:pt x="0" y="17842"/>
                    <a:pt x="0" y="18655"/>
                  </a:cubicBezTo>
                  <a:cubicBezTo>
                    <a:pt x="0" y="20282"/>
                    <a:pt x="1299" y="21600"/>
                    <a:pt x="2902" y="21600"/>
                  </a:cubicBezTo>
                  <a:cubicBezTo>
                    <a:pt x="3703" y="21600"/>
                    <a:pt x="4429" y="21271"/>
                    <a:pt x="4954" y="20738"/>
                  </a:cubicBezTo>
                  <a:lnTo>
                    <a:pt x="12160" y="12652"/>
                  </a:lnTo>
                  <a:cubicBezTo>
                    <a:pt x="13800" y="13590"/>
                    <a:pt x="15363" y="13747"/>
                    <a:pt x="15606" y="13747"/>
                  </a:cubicBezTo>
                  <a:cubicBezTo>
                    <a:pt x="16313" y="13747"/>
                    <a:pt x="17067" y="13463"/>
                    <a:pt x="17617" y="12892"/>
                  </a:cubicBezTo>
                  <a:lnTo>
                    <a:pt x="20209" y="10198"/>
                  </a:lnTo>
                  <a:cubicBezTo>
                    <a:pt x="21560" y="8795"/>
                    <a:pt x="21600" y="6433"/>
                    <a:pt x="20499" y="4279"/>
                  </a:cubicBezTo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258" name="Oval 15"/>
          <p:cNvSpPr/>
          <p:nvPr/>
        </p:nvSpPr>
        <p:spPr>
          <a:xfrm rot="10800000">
            <a:off x="666115" y="1488440"/>
            <a:ext cx="669290" cy="661035"/>
          </a:xfrm>
          <a:prstGeom prst="ellipse">
            <a:avLst/>
          </a:prstGeom>
          <a:noFill/>
          <a:ln w="12700" cap="flat">
            <a:solidFill>
              <a:srgbClr val="000000"/>
            </a:solidFill>
            <a:prstDash val="solid"/>
            <a:miter lim="8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18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</a:p>
        </p:txBody>
      </p:sp>
      <p:sp>
        <p:nvSpPr>
          <p:cNvPr id="260" name="文本框 4"/>
          <p:cNvSpPr txBox="1"/>
          <p:nvPr/>
        </p:nvSpPr>
        <p:spPr>
          <a:xfrm>
            <a:off x="1917700" y="1634490"/>
            <a:ext cx="7329170" cy="39751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45719" tIns="45719" rIns="45719" bIns="45719" numCol="1" anchor="t">
            <a:spAutoFit/>
          </a:bodyPr>
          <a:lstStyle>
            <a:lvl1pPr>
              <a:defRPr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rPr sz="2000"/>
              <a:t>下载 freedom-e-sdk 程序包，在 ubuntu 终端设置编译所需路径</a:t>
            </a:r>
            <a:endParaRPr sz="2000"/>
          </a:p>
        </p:txBody>
      </p:sp>
      <p:sp>
        <p:nvSpPr>
          <p:cNvPr id="262" name="文本框 7"/>
          <p:cNvSpPr txBox="1"/>
          <p:nvPr/>
        </p:nvSpPr>
        <p:spPr>
          <a:xfrm>
            <a:off x="1956435" y="2369820"/>
            <a:ext cx="10758805" cy="70675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defRPr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sz="2000"/>
              <a:t>在 ubuntu 终端使用 make 命令编译示例程序, </a:t>
            </a:r>
            <a:endParaRPr sz="2000"/>
          </a:p>
          <a:p>
            <a:pPr>
              <a:defRPr sz="18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sz="2000"/>
              <a:t>得到 elf 文件</a:t>
            </a:r>
            <a:endParaRPr sz="2000"/>
          </a:p>
        </p:txBody>
      </p:sp>
      <p:sp>
        <p:nvSpPr>
          <p:cNvPr id="263" name="Freeform 31"/>
          <p:cNvSpPr/>
          <p:nvPr/>
        </p:nvSpPr>
        <p:spPr>
          <a:xfrm>
            <a:off x="750243" y="4795887"/>
            <a:ext cx="585162" cy="406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59" h="21441" extrusionOk="0">
                <a:moveTo>
                  <a:pt x="17188" y="5664"/>
                </a:moveTo>
                <a:cubicBezTo>
                  <a:pt x="17337" y="4912"/>
                  <a:pt x="17337" y="4912"/>
                  <a:pt x="17337" y="4912"/>
                </a:cubicBezTo>
                <a:cubicBezTo>
                  <a:pt x="17635" y="2283"/>
                  <a:pt x="16741" y="217"/>
                  <a:pt x="15400" y="592"/>
                </a:cubicBezTo>
                <a:cubicBezTo>
                  <a:pt x="8995" y="2095"/>
                  <a:pt x="8995" y="2095"/>
                  <a:pt x="8995" y="2095"/>
                </a:cubicBezTo>
                <a:cubicBezTo>
                  <a:pt x="8995" y="592"/>
                  <a:pt x="7654" y="-159"/>
                  <a:pt x="6909" y="29"/>
                </a:cubicBezTo>
                <a:cubicBezTo>
                  <a:pt x="3334" y="780"/>
                  <a:pt x="3334" y="780"/>
                  <a:pt x="3334" y="780"/>
                </a:cubicBezTo>
                <a:cubicBezTo>
                  <a:pt x="2738" y="968"/>
                  <a:pt x="1845" y="2283"/>
                  <a:pt x="1993" y="3785"/>
                </a:cubicBezTo>
                <a:cubicBezTo>
                  <a:pt x="653" y="3973"/>
                  <a:pt x="-241" y="6227"/>
                  <a:pt x="57" y="8669"/>
                </a:cubicBezTo>
                <a:cubicBezTo>
                  <a:pt x="802" y="17872"/>
                  <a:pt x="802" y="17872"/>
                  <a:pt x="802" y="17872"/>
                </a:cubicBezTo>
                <a:cubicBezTo>
                  <a:pt x="951" y="18999"/>
                  <a:pt x="1398" y="19938"/>
                  <a:pt x="1993" y="20314"/>
                </a:cubicBezTo>
                <a:cubicBezTo>
                  <a:pt x="1993" y="20314"/>
                  <a:pt x="1993" y="20314"/>
                  <a:pt x="1993" y="20314"/>
                </a:cubicBezTo>
                <a:cubicBezTo>
                  <a:pt x="1845" y="20126"/>
                  <a:pt x="1845" y="20126"/>
                  <a:pt x="1845" y="20126"/>
                </a:cubicBezTo>
                <a:cubicBezTo>
                  <a:pt x="1845" y="12613"/>
                  <a:pt x="1845" y="12613"/>
                  <a:pt x="1845" y="12613"/>
                </a:cubicBezTo>
                <a:cubicBezTo>
                  <a:pt x="1845" y="12425"/>
                  <a:pt x="1845" y="12238"/>
                  <a:pt x="1845" y="12238"/>
                </a:cubicBezTo>
                <a:cubicBezTo>
                  <a:pt x="1845" y="10923"/>
                  <a:pt x="2142" y="9608"/>
                  <a:pt x="2738" y="8669"/>
                </a:cubicBezTo>
                <a:cubicBezTo>
                  <a:pt x="3334" y="7730"/>
                  <a:pt x="4228" y="6978"/>
                  <a:pt x="5271" y="6791"/>
                </a:cubicBezTo>
                <a:lnTo>
                  <a:pt x="17188" y="5664"/>
                </a:lnTo>
                <a:close/>
                <a:moveTo>
                  <a:pt x="21061" y="7542"/>
                </a:moveTo>
                <a:cubicBezTo>
                  <a:pt x="21061" y="7354"/>
                  <a:pt x="20912" y="7166"/>
                  <a:pt x="20614" y="7166"/>
                </a:cubicBezTo>
                <a:cubicBezTo>
                  <a:pt x="20465" y="7166"/>
                  <a:pt x="20465" y="7166"/>
                  <a:pt x="20465" y="7166"/>
                </a:cubicBezTo>
                <a:cubicBezTo>
                  <a:pt x="16890" y="7542"/>
                  <a:pt x="16890" y="7542"/>
                  <a:pt x="16890" y="7542"/>
                </a:cubicBezTo>
                <a:cubicBezTo>
                  <a:pt x="5420" y="8857"/>
                  <a:pt x="5420" y="8857"/>
                  <a:pt x="5420" y="8857"/>
                </a:cubicBezTo>
                <a:cubicBezTo>
                  <a:pt x="4824" y="8857"/>
                  <a:pt x="4377" y="9232"/>
                  <a:pt x="4079" y="9796"/>
                </a:cubicBezTo>
                <a:cubicBezTo>
                  <a:pt x="3632" y="10547"/>
                  <a:pt x="3483" y="11298"/>
                  <a:pt x="3483" y="12238"/>
                </a:cubicBezTo>
                <a:cubicBezTo>
                  <a:pt x="3483" y="12238"/>
                  <a:pt x="3483" y="12425"/>
                  <a:pt x="3483" y="12613"/>
                </a:cubicBezTo>
                <a:cubicBezTo>
                  <a:pt x="3483" y="12613"/>
                  <a:pt x="3483" y="12613"/>
                  <a:pt x="3483" y="12613"/>
                </a:cubicBezTo>
                <a:cubicBezTo>
                  <a:pt x="3483" y="20126"/>
                  <a:pt x="3483" y="20126"/>
                  <a:pt x="3483" y="20126"/>
                </a:cubicBezTo>
                <a:cubicBezTo>
                  <a:pt x="3483" y="20126"/>
                  <a:pt x="3483" y="20314"/>
                  <a:pt x="3632" y="20502"/>
                </a:cubicBezTo>
                <a:cubicBezTo>
                  <a:pt x="3781" y="21065"/>
                  <a:pt x="4228" y="21441"/>
                  <a:pt x="4824" y="21441"/>
                </a:cubicBezTo>
                <a:cubicBezTo>
                  <a:pt x="4973" y="21441"/>
                  <a:pt x="4973" y="21441"/>
                  <a:pt x="4973" y="21441"/>
                </a:cubicBezTo>
                <a:cubicBezTo>
                  <a:pt x="15400" y="20126"/>
                  <a:pt x="15400" y="20126"/>
                  <a:pt x="15400" y="20126"/>
                </a:cubicBezTo>
                <a:cubicBezTo>
                  <a:pt x="15847" y="20126"/>
                  <a:pt x="16294" y="19751"/>
                  <a:pt x="16741" y="19375"/>
                </a:cubicBezTo>
                <a:cubicBezTo>
                  <a:pt x="17188" y="18999"/>
                  <a:pt x="17486" y="18436"/>
                  <a:pt x="17635" y="17872"/>
                </a:cubicBezTo>
                <a:cubicBezTo>
                  <a:pt x="17784" y="17872"/>
                  <a:pt x="17784" y="17872"/>
                  <a:pt x="17784" y="17872"/>
                </a:cubicBezTo>
                <a:cubicBezTo>
                  <a:pt x="20912" y="9984"/>
                  <a:pt x="20912" y="9984"/>
                  <a:pt x="20912" y="9984"/>
                </a:cubicBezTo>
                <a:cubicBezTo>
                  <a:pt x="21210" y="9420"/>
                  <a:pt x="21359" y="8857"/>
                  <a:pt x="21359" y="8293"/>
                </a:cubicBezTo>
                <a:cubicBezTo>
                  <a:pt x="21359" y="7918"/>
                  <a:pt x="21210" y="7542"/>
                  <a:pt x="21061" y="7542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18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</a:p>
        </p:txBody>
      </p:sp>
      <p:pic>
        <p:nvPicPr>
          <p:cNvPr id="265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298" y="3243897"/>
            <a:ext cx="4885056" cy="336994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6" name="组合 5"/>
          <p:cNvGrpSpPr/>
          <p:nvPr/>
        </p:nvGrpSpPr>
        <p:grpSpPr>
          <a:xfrm>
            <a:off x="1917700" y="3179445"/>
            <a:ext cx="3909060" cy="3639820"/>
            <a:chOff x="3036" y="5704"/>
            <a:chExt cx="6299" cy="5019"/>
          </a:xfrm>
        </p:grpSpPr>
        <p:sp>
          <p:nvSpPr>
            <p:cNvPr id="3" name="椭圆 2"/>
            <p:cNvSpPr/>
            <p:nvPr/>
          </p:nvSpPr>
          <p:spPr>
            <a:xfrm>
              <a:off x="3036" y="5704"/>
              <a:ext cx="6299" cy="5019"/>
            </a:xfrm>
            <a:prstGeom prst="ellipse">
              <a:avLst/>
            </a:prstGeom>
            <a:noFill/>
            <a:ln w="28575" cap="flat" cmpd="sng">
              <a:solidFill>
                <a:schemeClr val="accent1">
                  <a:shade val="50000"/>
                </a:schemeClr>
              </a:solidFill>
              <a:prstDash val="sysDot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 flipV="1">
              <a:off x="3224" y="7421"/>
              <a:ext cx="5923" cy="51"/>
            </a:xfrm>
            <a:prstGeom prst="line">
              <a:avLst/>
            </a:prstGeom>
            <a:noFill/>
            <a:ln w="28575" cap="flat" cmpd="sng">
              <a:solidFill>
                <a:schemeClr val="accent1">
                  <a:shade val="50000"/>
                </a:schemeClr>
              </a:solidFill>
              <a:prstDash val="sysDot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" name="直接连接符 4"/>
            <p:cNvCxnSpPr/>
            <p:nvPr/>
          </p:nvCxnSpPr>
          <p:spPr>
            <a:xfrm flipV="1">
              <a:off x="3382" y="9250"/>
              <a:ext cx="5668" cy="50"/>
            </a:xfrm>
            <a:prstGeom prst="line">
              <a:avLst/>
            </a:prstGeom>
            <a:noFill/>
            <a:ln w="28575" cap="flat" cmpd="sng">
              <a:solidFill>
                <a:schemeClr val="accent1">
                  <a:shade val="50000"/>
                </a:schemeClr>
              </a:solidFill>
              <a:prstDash val="sysDot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9" name="文本框 8"/>
          <p:cNvSpPr txBox="1"/>
          <p:nvPr/>
        </p:nvSpPr>
        <p:spPr>
          <a:xfrm>
            <a:off x="2900680" y="3875405"/>
            <a:ext cx="2080895" cy="3073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打开</a:t>
            </a:r>
            <a:r>
              <a:rPr kumimoji="0" lang="en-US" altLang="zh-CN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FreedomStudio</a:t>
            </a:r>
            <a:endParaRPr kumimoji="0" lang="en-US" altLang="zh-CN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470785" y="4854575"/>
            <a:ext cx="2940685" cy="38417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导入 elf 文件</a:t>
            </a:r>
            <a:r>
              <a:rPr kumimoji="0" lang="en-US" altLang="zh-CN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kumimoji="0" lang="en-US" altLang="zh-CN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61410" y="5978525"/>
            <a:ext cx="560070" cy="3073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烧录</a:t>
            </a: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831" name="Shape 2831"/>
          <p:cNvSpPr/>
          <p:nvPr/>
        </p:nvSpPr>
        <p:spPr>
          <a:xfrm>
            <a:off x="851535" y="1539240"/>
            <a:ext cx="297815" cy="4457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72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946478" y="4362041"/>
            <a:ext cx="1775271" cy="106000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7465161" y="1687974"/>
            <a:ext cx="2515237" cy="116299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1171575" y="1485900"/>
            <a:ext cx="1775271" cy="106000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67" name="图片 2" descr="图片 2"/>
          <p:cNvPicPr>
            <a:picLocks noChangeAspect="1"/>
          </p:cNvPicPr>
          <p:nvPr/>
        </p:nvPicPr>
        <p:blipFill>
          <a:blip r:embed="rId1"/>
          <a:srcRect t="2574" r="29521"/>
          <a:stretch>
            <a:fillRect/>
          </a:stretch>
        </p:blipFill>
        <p:spPr>
          <a:xfrm>
            <a:off x="7085693" y="3257121"/>
            <a:ext cx="4491908" cy="339838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68" name="标题 1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/>
          <a:lstStyle/>
          <a:p>
            <a: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t>多线程与多任务的实现---</a:t>
            </a:r>
            <a:r>
              <a:rPr sz="2745"/>
              <a:t>各线程功能说明</a:t>
            </a:r>
            <a:endParaRPr sz="2745"/>
          </a:p>
        </p:txBody>
      </p:sp>
      <p:pic>
        <p:nvPicPr>
          <p:cNvPr id="269" name="内容占位符 3" descr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9160" y="393065"/>
            <a:ext cx="1852931" cy="13563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272" name="组合 11"/>
          <p:cNvGrpSpPr/>
          <p:nvPr/>
        </p:nvGrpSpPr>
        <p:grpSpPr>
          <a:xfrm>
            <a:off x="928711" y="1595755"/>
            <a:ext cx="3066711" cy="1280162"/>
            <a:chOff x="0" y="0"/>
            <a:chExt cx="3066709" cy="1280161"/>
          </a:xfrm>
        </p:grpSpPr>
        <p:sp>
          <p:nvSpPr>
            <p:cNvPr id="270" name="文本框 14"/>
            <p:cNvSpPr txBox="1"/>
            <p:nvPr/>
          </p:nvSpPr>
          <p:spPr>
            <a:xfrm>
              <a:off x="0" y="0"/>
              <a:ext cx="1853740" cy="4591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r">
                <a:defRPr sz="2400"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宋体" panose="02010600030101010101" pitchFamily="2" charset="-122"/>
                </a:defRPr>
              </a:lvl1pPr>
            </a:lstStyle>
            <a:p>
              <a:r>
                <a:rPr>
                  <a:latin typeface="Times New Roman" panose="02020603050405020304" pitchFamily="18" charset="0"/>
                  <a:cs typeface="Times New Roman" panose="02020603050405020304" pitchFamily="18" charset="0"/>
                </a:rPr>
                <a:t>Car_task</a:t>
              </a: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1" name="任意多边形 13"/>
            <p:cNvSpPr/>
            <p:nvPr/>
          </p:nvSpPr>
          <p:spPr>
            <a:xfrm flipH="1">
              <a:off x="1777161" y="186810"/>
              <a:ext cx="1289548" cy="10933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0905" y="0"/>
                  </a:lnTo>
                  <a:lnTo>
                    <a:pt x="21600" y="0"/>
                  </a:lnTo>
                  <a:lnTo>
                    <a:pt x="21600" y="337"/>
                  </a:lnTo>
                </a:path>
              </a:pathLst>
            </a:custGeom>
            <a:noFill/>
            <a:ln w="12700" cap="flat">
              <a:solidFill>
                <a:srgbClr val="404040"/>
              </a:solidFill>
              <a:prstDash val="dash"/>
              <a:miter lim="800000"/>
              <a:headEnd type="oval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</p:grpSp>
      <p:grpSp>
        <p:nvGrpSpPr>
          <p:cNvPr id="277" name="组合 49"/>
          <p:cNvGrpSpPr/>
          <p:nvPr/>
        </p:nvGrpSpPr>
        <p:grpSpPr>
          <a:xfrm>
            <a:off x="-278765" y="4206240"/>
            <a:ext cx="4004311" cy="1116701"/>
            <a:chOff x="-89535" y="0"/>
            <a:chExt cx="4004310" cy="1116699"/>
          </a:xfrm>
        </p:grpSpPr>
        <p:grpSp>
          <p:nvGrpSpPr>
            <p:cNvPr id="275" name="组合 17"/>
            <p:cNvGrpSpPr/>
            <p:nvPr/>
          </p:nvGrpSpPr>
          <p:grpSpPr>
            <a:xfrm>
              <a:off x="-89535" y="0"/>
              <a:ext cx="4004310" cy="750075"/>
              <a:chOff x="-89535" y="0"/>
              <a:chExt cx="4004310" cy="750074"/>
            </a:xfrm>
          </p:grpSpPr>
          <p:sp>
            <p:nvSpPr>
              <p:cNvPr id="273" name="文本框 19"/>
              <p:cNvSpPr txBox="1"/>
              <p:nvPr/>
            </p:nvSpPr>
            <p:spPr>
              <a:xfrm>
                <a:off x="-89535" y="290970"/>
                <a:ext cx="2903676" cy="45910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spAutoFit/>
              </a:bodyPr>
              <a:lstStyle>
                <a:lvl1pPr algn="r">
                  <a:defRPr sz="2400"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宋体" panose="02010600030101010101" pitchFamily="2" charset="-122"/>
                  </a:defRPr>
                </a:lvl1pPr>
              </a:lstStyle>
              <a:p>
                <a:r>
                  <a:rPr lang="en-US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Sensor</a:t>
                </a:r>
                <a:r>
                  <a:rPr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_task</a:t>
                </a: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4" name="任意多边形 18"/>
              <p:cNvSpPr/>
              <p:nvPr/>
            </p:nvSpPr>
            <p:spPr>
              <a:xfrm flipH="1">
                <a:off x="2895148" y="0"/>
                <a:ext cx="1019627" cy="5140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9360" y="21046"/>
                    </a:lnTo>
                    <a:lnTo>
                      <a:pt x="21600" y="21046"/>
                    </a:lnTo>
                    <a:lnTo>
                      <a:pt x="21600" y="21600"/>
                    </a:lnTo>
                  </a:path>
                </a:pathLst>
              </a:custGeom>
              <a:noFill/>
              <a:ln w="12700" cap="flat">
                <a:solidFill>
                  <a:srgbClr val="404040"/>
                </a:solidFill>
                <a:prstDash val="dash"/>
                <a:miter lim="800000"/>
                <a:headEnd type="oval" w="med" len="med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18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</a:p>
            </p:txBody>
          </p:sp>
        </p:grpSp>
        <p:sp>
          <p:nvSpPr>
            <p:cNvPr id="276" name="文本框 22"/>
            <p:cNvSpPr txBox="1"/>
            <p:nvPr/>
          </p:nvSpPr>
          <p:spPr>
            <a:xfrm>
              <a:off x="476150" y="749670"/>
              <a:ext cx="2435430" cy="3670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800" spc="100">
                  <a:latin typeface="微软雅黑 Light" panose="020B0502040204020203" charset="-122"/>
                  <a:ea typeface="微软雅黑 Light" panose="020B0502040204020203" charset="-122"/>
                  <a:cs typeface="微软雅黑 Light" panose="020B0502040204020203" charset="-122"/>
                  <a:sym typeface="微软雅黑 Light" panose="020B0502040204020203" charset="-122"/>
                </a:defRPr>
              </a:pPr>
              <a:r>
                <a:t>        </a:t>
              </a:r>
              <a:r>
                <a:rPr lang="zh-CN">
                  <a:latin typeface="宋体" panose="02010600030101010101" pitchFamily="2" charset="-122"/>
                  <a:ea typeface="宋体" panose="02010600030101010101" pitchFamily="2" charset="-122"/>
                </a:rPr>
                <a:t>轨道障碍物</a:t>
              </a:r>
              <a:r>
                <a:rPr spc="0"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宋体" panose="02010600030101010101" pitchFamily="2" charset="-122"/>
                </a:rPr>
                <a:t>检测</a:t>
              </a:r>
              <a:endParaRPr spc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291" name="组合 44"/>
          <p:cNvGrpSpPr/>
          <p:nvPr/>
        </p:nvGrpSpPr>
        <p:grpSpPr>
          <a:xfrm>
            <a:off x="1315720" y="1661158"/>
            <a:ext cx="8611600" cy="3230883"/>
            <a:chOff x="0" y="-2"/>
            <a:chExt cx="8611598" cy="3230882"/>
          </a:xfrm>
        </p:grpSpPr>
        <p:sp>
          <p:nvSpPr>
            <p:cNvPr id="278" name="Freeform 414"/>
            <p:cNvSpPr/>
            <p:nvPr/>
          </p:nvSpPr>
          <p:spPr>
            <a:xfrm flipH="1">
              <a:off x="2424429" y="390525"/>
              <a:ext cx="2515236" cy="2536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09" y="0"/>
                    <a:pt x="0" y="4809"/>
                    <a:pt x="0" y="10800"/>
                  </a:cubicBezTo>
                  <a:cubicBezTo>
                    <a:pt x="0" y="16712"/>
                    <a:pt x="4809" y="21600"/>
                    <a:pt x="10800" y="21600"/>
                  </a:cubicBezTo>
                  <a:cubicBezTo>
                    <a:pt x="16791" y="21600"/>
                    <a:pt x="21600" y="16712"/>
                    <a:pt x="21600" y="10800"/>
                  </a:cubicBezTo>
                  <a:cubicBezTo>
                    <a:pt x="21600" y="4809"/>
                    <a:pt x="16791" y="0"/>
                    <a:pt x="10800" y="0"/>
                  </a:cubicBezTo>
                  <a:close/>
                  <a:moveTo>
                    <a:pt x="10800" y="18841"/>
                  </a:moveTo>
                  <a:cubicBezTo>
                    <a:pt x="6307" y="18841"/>
                    <a:pt x="2680" y="15215"/>
                    <a:pt x="2680" y="10800"/>
                  </a:cubicBezTo>
                  <a:cubicBezTo>
                    <a:pt x="2680" y="6307"/>
                    <a:pt x="6307" y="2680"/>
                    <a:pt x="10800" y="2680"/>
                  </a:cubicBezTo>
                  <a:cubicBezTo>
                    <a:pt x="15293" y="2680"/>
                    <a:pt x="18920" y="6307"/>
                    <a:pt x="18920" y="10800"/>
                  </a:cubicBezTo>
                  <a:cubicBezTo>
                    <a:pt x="18920" y="15215"/>
                    <a:pt x="15293" y="18841"/>
                    <a:pt x="10800" y="18841"/>
                  </a:cubicBezTo>
                  <a:close/>
                </a:path>
              </a:pathLst>
            </a:cu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279" name="Freeform 415"/>
            <p:cNvSpPr/>
            <p:nvPr/>
          </p:nvSpPr>
          <p:spPr>
            <a:xfrm flipH="1">
              <a:off x="4208779" y="1980564"/>
              <a:ext cx="826136" cy="871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45" y="21600"/>
                  </a:moveTo>
                  <a:cubicBezTo>
                    <a:pt x="21600" y="11733"/>
                    <a:pt x="21600" y="11733"/>
                    <a:pt x="21600" y="11733"/>
                  </a:cubicBezTo>
                  <a:cubicBezTo>
                    <a:pt x="17392" y="8533"/>
                    <a:pt x="14026" y="4533"/>
                    <a:pt x="12062" y="0"/>
                  </a:cubicBezTo>
                  <a:cubicBezTo>
                    <a:pt x="0" y="4533"/>
                    <a:pt x="0" y="4533"/>
                    <a:pt x="0" y="4533"/>
                  </a:cubicBezTo>
                  <a:cubicBezTo>
                    <a:pt x="2805" y="11467"/>
                    <a:pt x="7574" y="17333"/>
                    <a:pt x="13745" y="21600"/>
                  </a:cubicBezTo>
                  <a:close/>
                </a:path>
              </a:pathLst>
            </a:custGeom>
            <a:solidFill>
              <a:srgbClr val="1A1A1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280" name="Freeform 416"/>
            <p:cNvSpPr/>
            <p:nvPr/>
          </p:nvSpPr>
          <p:spPr>
            <a:xfrm flipH="1">
              <a:off x="3700144" y="2548254"/>
              <a:ext cx="508636" cy="55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94" y="0"/>
                  </a:moveTo>
                  <a:cubicBezTo>
                    <a:pt x="0" y="18277"/>
                    <a:pt x="0" y="18277"/>
                    <a:pt x="0" y="18277"/>
                  </a:cubicBezTo>
                  <a:cubicBezTo>
                    <a:pt x="6894" y="20354"/>
                    <a:pt x="14247" y="21600"/>
                    <a:pt x="21600" y="21600"/>
                  </a:cubicBezTo>
                  <a:cubicBezTo>
                    <a:pt x="21600" y="2077"/>
                    <a:pt x="21600" y="2077"/>
                    <a:pt x="21600" y="2077"/>
                  </a:cubicBezTo>
                  <a:cubicBezTo>
                    <a:pt x="16545" y="2077"/>
                    <a:pt x="11489" y="1246"/>
                    <a:pt x="6894" y="0"/>
                  </a:cubicBezTo>
                  <a:close/>
                </a:path>
              </a:pathLst>
            </a:custGeom>
            <a:solidFill>
              <a:srgbClr val="7CAE5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281" name="Freeform 417"/>
            <p:cNvSpPr/>
            <p:nvPr/>
          </p:nvSpPr>
          <p:spPr>
            <a:xfrm rot="21045181" flipH="1">
              <a:off x="3686809" y="142875"/>
              <a:ext cx="740411" cy="7378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65" y="21600"/>
                  </a:moveTo>
                  <a:cubicBezTo>
                    <a:pt x="12522" y="18277"/>
                    <a:pt x="16904" y="16283"/>
                    <a:pt x="21600" y="15286"/>
                  </a:cubicBezTo>
                  <a:cubicBezTo>
                    <a:pt x="18783" y="0"/>
                    <a:pt x="18783" y="0"/>
                    <a:pt x="18783" y="0"/>
                  </a:cubicBezTo>
                  <a:cubicBezTo>
                    <a:pt x="11896" y="1662"/>
                    <a:pt x="5322" y="4652"/>
                    <a:pt x="0" y="8972"/>
                  </a:cubicBezTo>
                  <a:lnTo>
                    <a:pt x="8765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282" name="Freeform 418"/>
            <p:cNvSpPr/>
            <p:nvPr/>
          </p:nvSpPr>
          <p:spPr>
            <a:xfrm flipH="1">
              <a:off x="2016759" y="1313180"/>
              <a:ext cx="1464311" cy="191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56" y="3333"/>
                  </a:moveTo>
                  <a:cubicBezTo>
                    <a:pt x="10556" y="8273"/>
                    <a:pt x="7199" y="12230"/>
                    <a:pt x="0" y="14247"/>
                  </a:cubicBezTo>
                  <a:lnTo>
                    <a:pt x="4223" y="21600"/>
                  </a:lnTo>
                  <a:cubicBezTo>
                    <a:pt x="14455" y="18613"/>
                    <a:pt x="21600" y="11604"/>
                    <a:pt x="21600" y="3333"/>
                  </a:cubicBezTo>
                  <a:cubicBezTo>
                    <a:pt x="21600" y="2184"/>
                    <a:pt x="21438" y="1149"/>
                    <a:pt x="21276" y="0"/>
                  </a:cubicBezTo>
                  <a:lnTo>
                    <a:pt x="10232" y="1378"/>
                  </a:lnTo>
                  <a:cubicBezTo>
                    <a:pt x="10394" y="1953"/>
                    <a:pt x="10556" y="2642"/>
                    <a:pt x="10556" y="3333"/>
                  </a:cubicBezTo>
                  <a:close/>
                </a:path>
              </a:pathLst>
            </a:custGeom>
            <a:solidFill>
              <a:srgbClr val="BBEAD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283" name="Freeform 419"/>
            <p:cNvSpPr/>
            <p:nvPr/>
          </p:nvSpPr>
          <p:spPr>
            <a:xfrm rot="210542" flipH="1">
              <a:off x="4395469" y="592455"/>
              <a:ext cx="989966" cy="1184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8640"/>
                  </a:moveTo>
                  <a:cubicBezTo>
                    <a:pt x="9391" y="0"/>
                    <a:pt x="9391" y="0"/>
                    <a:pt x="9391" y="0"/>
                  </a:cubicBezTo>
                  <a:cubicBezTo>
                    <a:pt x="3522" y="5891"/>
                    <a:pt x="0" y="13353"/>
                    <a:pt x="0" y="21600"/>
                  </a:cubicBezTo>
                  <a:cubicBezTo>
                    <a:pt x="15965" y="21600"/>
                    <a:pt x="15965" y="21600"/>
                    <a:pt x="15965" y="21600"/>
                  </a:cubicBezTo>
                  <a:cubicBezTo>
                    <a:pt x="15965" y="16691"/>
                    <a:pt x="18078" y="12175"/>
                    <a:pt x="21600" y="8640"/>
                  </a:cubicBezTo>
                  <a:close/>
                </a:path>
              </a:pathLst>
            </a:custGeom>
            <a:solidFill>
              <a:srgbClr val="6EA04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284" name="Freeform 420"/>
            <p:cNvSpPr/>
            <p:nvPr/>
          </p:nvSpPr>
          <p:spPr>
            <a:xfrm rot="21115016" flipH="1">
              <a:off x="2181859" y="312420"/>
              <a:ext cx="1162051" cy="10725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73" y="0"/>
                  </a:moveTo>
                  <a:cubicBezTo>
                    <a:pt x="0" y="11132"/>
                    <a:pt x="0" y="11132"/>
                    <a:pt x="0" y="11132"/>
                  </a:cubicBezTo>
                  <a:cubicBezTo>
                    <a:pt x="5476" y="12129"/>
                    <a:pt x="9887" y="16283"/>
                    <a:pt x="11865" y="21600"/>
                  </a:cubicBezTo>
                  <a:cubicBezTo>
                    <a:pt x="21600" y="17446"/>
                    <a:pt x="21600" y="17446"/>
                    <a:pt x="21600" y="17446"/>
                  </a:cubicBezTo>
                  <a:cubicBezTo>
                    <a:pt x="18254" y="8308"/>
                    <a:pt x="10800" y="1662"/>
                    <a:pt x="1673" y="0"/>
                  </a:cubicBezTo>
                  <a:close/>
                </a:path>
              </a:pathLst>
            </a:custGeom>
            <a:solidFill>
              <a:srgbClr val="226E4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grpSp>
          <p:nvGrpSpPr>
            <p:cNvPr id="289" name="组合 34"/>
            <p:cNvGrpSpPr/>
            <p:nvPr/>
          </p:nvGrpSpPr>
          <p:grpSpPr>
            <a:xfrm>
              <a:off x="4939664" y="-2"/>
              <a:ext cx="3671934" cy="1189806"/>
              <a:chOff x="0" y="-2"/>
              <a:chExt cx="3671932" cy="1189805"/>
            </a:xfrm>
          </p:grpSpPr>
          <p:grpSp>
            <p:nvGrpSpPr>
              <p:cNvPr id="287" name="组合 35"/>
              <p:cNvGrpSpPr/>
              <p:nvPr/>
            </p:nvGrpSpPr>
            <p:grpSpPr>
              <a:xfrm>
                <a:off x="0" y="-2"/>
                <a:ext cx="3462656" cy="785518"/>
                <a:chOff x="0" y="-1"/>
                <a:chExt cx="3462655" cy="785516"/>
              </a:xfrm>
            </p:grpSpPr>
            <p:sp>
              <p:nvSpPr>
                <p:cNvPr id="285" name="文本框 37"/>
                <p:cNvSpPr txBox="1"/>
                <p:nvPr/>
              </p:nvSpPr>
              <p:spPr>
                <a:xfrm>
                  <a:off x="1574164" y="-1"/>
                  <a:ext cx="1888491" cy="45910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spAutoFit/>
                </a:bodyPr>
                <a:lstStyle>
                  <a:lvl1pPr>
                    <a:defRPr sz="2400"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  <a:sym typeface="宋体" panose="02010600030101010101" pitchFamily="2" charset="-122"/>
                    </a:defRPr>
                  </a:lvl1pPr>
                </a:lstStyle>
                <a:p>
                  <a:r>
                    <a:rPr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Print_task</a:t>
                  </a:r>
                  <a:endParaRPr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86" name="任意多边形 38"/>
                <p:cNvSpPr/>
                <p:nvPr/>
              </p:nvSpPr>
              <p:spPr>
                <a:xfrm>
                  <a:off x="0" y="236095"/>
                  <a:ext cx="1574368" cy="54942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21600"/>
                      </a:moveTo>
                      <a:lnTo>
                        <a:pt x="7830" y="0"/>
                      </a:lnTo>
                      <a:lnTo>
                        <a:pt x="21600" y="0"/>
                      </a:lnTo>
                      <a:lnTo>
                        <a:pt x="21600" y="354"/>
                      </a:lnTo>
                    </a:path>
                  </a:pathLst>
                </a:custGeom>
                <a:noFill/>
                <a:ln w="12700" cap="flat">
                  <a:solidFill>
                    <a:srgbClr val="404040"/>
                  </a:solidFill>
                  <a:prstDash val="dash"/>
                  <a:miter lim="800000"/>
                  <a:headEnd type="oval" w="med" len="med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algn="ctr">
                    <a:defRPr sz="1800">
                      <a:solidFill>
                        <a:srgbClr val="FFFFFF"/>
                      </a:solidFill>
                      <a:latin typeface="Arial" panose="020B0604020202020204"/>
                      <a:ea typeface="Arial" panose="020B0604020202020204"/>
                      <a:cs typeface="Arial" panose="020B0604020202020204"/>
                      <a:sym typeface="Arial" panose="020B0604020202020204"/>
                    </a:defRPr>
                  </a:pPr>
                </a:p>
              </p:txBody>
            </p:sp>
          </p:grpSp>
          <p:sp>
            <p:nvSpPr>
              <p:cNvPr id="288" name="文本框 36"/>
              <p:cNvSpPr txBox="1"/>
              <p:nvPr/>
            </p:nvSpPr>
            <p:spPr>
              <a:xfrm>
                <a:off x="1242422" y="435424"/>
                <a:ext cx="2429510" cy="75437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spAutoFit/>
              </a:bodyPr>
              <a:lstStyle>
                <a:lvl1pPr algn="just">
                  <a:lnSpc>
                    <a:spcPct val="120000"/>
                  </a:lnSpc>
                  <a:defRPr sz="1800"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  <a:sym typeface="宋体" panose="02010600030101010101" pitchFamily="2" charset="-122"/>
                  </a:defRPr>
                </a:lvl1pPr>
              </a:lstStyle>
              <a:p>
                <a:r>
                  <a:rPr dirty="0" err="1"/>
                  <a:t>打印</a:t>
                </a:r>
                <a:r>
                  <a:rPr dirty="0"/>
                  <a:t> </a:t>
                </a:r>
                <a:r>
                  <a:rPr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RTOS</a:t>
                </a:r>
                <a:r>
                  <a:rPr dirty="0"/>
                  <a:t> </a:t>
                </a:r>
                <a:r>
                  <a:rPr dirty="0" err="1"/>
                  <a:t>版本信息和“</a:t>
                </a:r>
                <a:r>
                  <a:rPr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Hi</a:t>
                </a:r>
                <a:r>
                  <a:rPr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SiFive</a:t>
                </a:r>
                <a:r>
                  <a:rPr dirty="0" err="1"/>
                  <a:t>”字样</a:t>
                </a:r>
                <a:endParaRPr dirty="0"/>
              </a:p>
            </p:txBody>
          </p:sp>
        </p:grpSp>
        <p:sp>
          <p:nvSpPr>
            <p:cNvPr id="290" name="文本框 31"/>
            <p:cNvSpPr txBox="1"/>
            <p:nvPr/>
          </p:nvSpPr>
          <p:spPr>
            <a:xfrm>
              <a:off x="0" y="390525"/>
              <a:ext cx="1475741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800"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宋体" panose="02010600030101010101" pitchFamily="2" charset="-122"/>
                </a:defRPr>
              </a:lvl1pPr>
            </a:lstStyle>
            <a:p>
              <a:r>
                <a:t>控制小车运动</a:t>
              </a:r>
            </a:p>
          </p:txBody>
        </p:sp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7270139" y="4900068"/>
            <a:ext cx="3525793" cy="1510482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588471" y="4532359"/>
            <a:ext cx="3644653" cy="1510482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7293634" y="2343876"/>
            <a:ext cx="3525793" cy="1454693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650239" y="1639571"/>
            <a:ext cx="3525793" cy="1454693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93" name="标题 1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/>
          <a:lstStyle/>
          <a:p>
            <a: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t>多线程与多任务的实现---</a:t>
            </a:r>
            <a:r>
              <a:rPr sz="2745"/>
              <a:t>任务基本操作</a:t>
            </a:r>
            <a:endParaRPr sz="2745"/>
          </a:p>
        </p:txBody>
      </p:sp>
      <p:pic>
        <p:nvPicPr>
          <p:cNvPr id="294" name="内容占位符 3" descr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6784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aphicFrame>
        <p:nvGraphicFramePr>
          <p:cNvPr id="295" name="图表 20"/>
          <p:cNvGraphicFramePr/>
          <p:nvPr/>
        </p:nvGraphicFramePr>
        <p:xfrm>
          <a:off x="4233759" y="2720954"/>
          <a:ext cx="2978653" cy="29786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96" name="文本框 2"/>
          <p:cNvSpPr txBox="1"/>
          <p:nvPr/>
        </p:nvSpPr>
        <p:spPr>
          <a:xfrm>
            <a:off x="744219" y="1868170"/>
            <a:ext cx="3599817" cy="95313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>
                <a:solidFill>
                  <a:srgbClr val="FF0000"/>
                </a:solidFill>
              </a:rPr>
              <a:t>创建</a:t>
            </a:r>
            <a:r>
              <a:rPr sz="18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：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xTaskCreate</a:t>
            </a:r>
            <a:endParaRPr sz="20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>
              <a:def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/>
              <a:t>返回标记该任务的任务句柄，存储在</a:t>
            </a:r>
            <a:r>
              <a:rPr dirty="0"/>
              <a:t> </a:t>
            </a:r>
            <a:r>
              <a:rPr dirty="0" err="1"/>
              <a:t>传入的参数</a:t>
            </a:r>
            <a:r>
              <a:rPr dirty="0"/>
              <a:t>*</a:t>
            </a:r>
            <a:r>
              <a:rPr dirty="0" err="1"/>
              <a:t>pxCreatedTask</a:t>
            </a:r>
            <a:r>
              <a:rPr dirty="0"/>
              <a:t> 中</a:t>
            </a:r>
            <a:endParaRPr dirty="0"/>
          </a:p>
        </p:txBody>
      </p:sp>
      <p:sp>
        <p:nvSpPr>
          <p:cNvPr id="297" name="文本框 4"/>
          <p:cNvSpPr txBox="1"/>
          <p:nvPr/>
        </p:nvSpPr>
        <p:spPr>
          <a:xfrm>
            <a:off x="7378700" y="2299335"/>
            <a:ext cx="3368041" cy="126188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>
                <a:solidFill>
                  <a:srgbClr val="FF0000"/>
                </a:solidFill>
              </a:rPr>
              <a:t>删除</a:t>
            </a:r>
            <a:r>
              <a:rPr dirty="0" err="1"/>
              <a:t>：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vTaskDelete</a:t>
            </a:r>
            <a:r>
              <a:rPr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( 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TaskHandle_t</a:t>
            </a:r>
            <a:r>
              <a:rPr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xTask</a:t>
            </a:r>
            <a:r>
              <a:rPr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) </a:t>
            </a:r>
            <a:endParaRPr sz="2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>
              <a:def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/>
              <a:t>传入需要删除的任务所对应的任务句柄</a:t>
            </a:r>
            <a:endParaRPr dirty="0"/>
          </a:p>
        </p:txBody>
      </p:sp>
      <p:sp>
        <p:nvSpPr>
          <p:cNvPr id="298" name="文本框 5"/>
          <p:cNvSpPr txBox="1"/>
          <p:nvPr/>
        </p:nvSpPr>
        <p:spPr>
          <a:xfrm>
            <a:off x="650239" y="4532629"/>
            <a:ext cx="3588386" cy="126188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>
                <a:solidFill>
                  <a:srgbClr val="FF0000"/>
                </a:solidFill>
              </a:rPr>
              <a:t>挂起</a:t>
            </a:r>
            <a:r>
              <a:rPr dirty="0" err="1"/>
              <a:t>：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vTaskSuspend</a:t>
            </a:r>
            <a:r>
              <a:rPr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( 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TaskHandle_t</a:t>
            </a:r>
            <a:r>
              <a:rPr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xTaskToSuspend</a:t>
            </a:r>
            <a:r>
              <a:rPr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) </a:t>
            </a:r>
            <a:endParaRPr sz="2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>
              <a:def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/>
              <a:t>向函数传入需要挂起的任务所对应的任务句柄</a:t>
            </a:r>
            <a:endParaRPr dirty="0"/>
          </a:p>
        </p:txBody>
      </p:sp>
      <p:sp>
        <p:nvSpPr>
          <p:cNvPr id="299" name="文本框 6"/>
          <p:cNvSpPr txBox="1"/>
          <p:nvPr/>
        </p:nvSpPr>
        <p:spPr>
          <a:xfrm>
            <a:off x="7548880" y="4871084"/>
            <a:ext cx="3270251" cy="156845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>
                <a:solidFill>
                  <a:srgbClr val="FF0000"/>
                </a:solidFill>
              </a:rPr>
              <a:t>恢复</a:t>
            </a:r>
            <a:r>
              <a:rPr dirty="0" err="1"/>
              <a:t>：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vTaskResume</a:t>
            </a:r>
            <a:r>
              <a:rPr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( 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TaskHandle_t</a:t>
            </a:r>
            <a:r>
              <a:rPr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sz="2000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xTaskToResume</a:t>
            </a:r>
            <a:r>
              <a:rPr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) </a:t>
            </a:r>
            <a:endParaRPr sz="2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>
              <a:def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/>
              <a:t>向函数传入需要恢复的任务所对应的任务句柄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/>
          <p:cNvSpPr/>
          <p:nvPr/>
        </p:nvSpPr>
        <p:spPr>
          <a:xfrm>
            <a:off x="8466364" y="4020801"/>
            <a:ext cx="2802064" cy="970124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2783040" y="4848653"/>
            <a:ext cx="3356798" cy="101346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5641521" y="1803534"/>
            <a:ext cx="2322740" cy="152068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1512415" y="2429489"/>
            <a:ext cx="2003891" cy="610688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01" name="标题 1"/>
          <p:cNvSpPr txBox="1">
            <a:spLocks noGrp="1"/>
          </p:cNvSpPr>
          <p:nvPr>
            <p:ph type="title"/>
          </p:nvPr>
        </p:nvSpPr>
        <p:spPr>
          <a:xfrm>
            <a:off x="611574" y="608399"/>
            <a:ext cx="10969202" cy="705601"/>
          </a:xfrm>
          <a:prstGeom prst="rect">
            <a:avLst/>
          </a:prstGeom>
        </p:spPr>
        <p:txBody>
          <a:bodyPr/>
          <a:lstStyle/>
          <a:p>
            <a: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t>多线程与多任务的实现---</a:t>
            </a:r>
            <a:r>
              <a:rPr sz="2745"/>
              <a:t>实现方法</a:t>
            </a:r>
            <a:endParaRPr sz="2745"/>
          </a:p>
        </p:txBody>
      </p:sp>
      <p:pic>
        <p:nvPicPr>
          <p:cNvPr id="302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9005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316" name="组合 15"/>
          <p:cNvGrpSpPr/>
          <p:nvPr/>
        </p:nvGrpSpPr>
        <p:grpSpPr>
          <a:xfrm>
            <a:off x="649327" y="1757040"/>
            <a:ext cx="10878535" cy="4028634"/>
            <a:chOff x="0" y="0"/>
            <a:chExt cx="10878533" cy="4028633"/>
          </a:xfrm>
        </p:grpSpPr>
        <p:sp>
          <p:nvSpPr>
            <p:cNvPr id="303" name="自由: 形状 1"/>
            <p:cNvSpPr/>
            <p:nvPr/>
          </p:nvSpPr>
          <p:spPr>
            <a:xfrm>
              <a:off x="0" y="929181"/>
              <a:ext cx="10878533" cy="26691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98" extrusionOk="0">
                  <a:moveTo>
                    <a:pt x="0" y="21298"/>
                  </a:moveTo>
                  <a:cubicBezTo>
                    <a:pt x="1260" y="16421"/>
                    <a:pt x="2274" y="10254"/>
                    <a:pt x="4043" y="9263"/>
                  </a:cubicBezTo>
                  <a:cubicBezTo>
                    <a:pt x="5812" y="8273"/>
                    <a:pt x="8760" y="14817"/>
                    <a:pt x="10613" y="15356"/>
                  </a:cubicBezTo>
                  <a:cubicBezTo>
                    <a:pt x="12466" y="15895"/>
                    <a:pt x="13857" y="13626"/>
                    <a:pt x="15161" y="7984"/>
                  </a:cubicBezTo>
                  <a:cubicBezTo>
                    <a:pt x="16465" y="2343"/>
                    <a:pt x="17139" y="325"/>
                    <a:pt x="18212" y="11"/>
                  </a:cubicBezTo>
                  <a:cubicBezTo>
                    <a:pt x="19285" y="-302"/>
                    <a:pt x="21006" y="6211"/>
                    <a:pt x="21600" y="6104"/>
                  </a:cubicBezTo>
                </a:path>
              </a:pathLst>
            </a:cu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04" name="椭圆 5"/>
            <p:cNvSpPr/>
            <p:nvPr/>
          </p:nvSpPr>
          <p:spPr>
            <a:xfrm>
              <a:off x="1721018" y="1991379"/>
              <a:ext cx="288033" cy="28803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05" name="椭圆 6"/>
            <p:cNvSpPr/>
            <p:nvPr/>
          </p:nvSpPr>
          <p:spPr>
            <a:xfrm>
              <a:off x="3647233" y="2279411"/>
              <a:ext cx="288033" cy="28803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06" name="椭圆 7"/>
            <p:cNvSpPr/>
            <p:nvPr/>
          </p:nvSpPr>
          <p:spPr>
            <a:xfrm>
              <a:off x="5974776" y="2667402"/>
              <a:ext cx="288033" cy="28803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07" name="椭圆 8"/>
            <p:cNvSpPr/>
            <p:nvPr/>
          </p:nvSpPr>
          <p:spPr>
            <a:xfrm>
              <a:off x="8874000" y="786037"/>
              <a:ext cx="288033" cy="28803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08" name="直接连接符 9"/>
            <p:cNvSpPr/>
            <p:nvPr/>
          </p:nvSpPr>
          <p:spPr>
            <a:xfrm>
              <a:off x="1865034" y="1224789"/>
              <a:ext cx="1" cy="766590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09" name="直接连接符 10"/>
            <p:cNvSpPr/>
            <p:nvPr/>
          </p:nvSpPr>
          <p:spPr>
            <a:xfrm>
              <a:off x="3791249" y="2567443"/>
              <a:ext cx="1" cy="87802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10" name="直接连接符 11"/>
            <p:cNvSpPr/>
            <p:nvPr/>
          </p:nvSpPr>
          <p:spPr>
            <a:xfrm>
              <a:off x="6118792" y="1338222"/>
              <a:ext cx="1" cy="160696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11" name="直接连接符 12"/>
            <p:cNvSpPr/>
            <p:nvPr/>
          </p:nvSpPr>
          <p:spPr>
            <a:xfrm>
              <a:off x="9018016" y="1074069"/>
              <a:ext cx="1" cy="1091396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12" name="矩形 13"/>
            <p:cNvSpPr txBox="1"/>
            <p:nvPr/>
          </p:nvSpPr>
          <p:spPr>
            <a:xfrm>
              <a:off x="478155" y="636904"/>
              <a:ext cx="2774316" cy="6438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lvl1pPr>
            </a:lstStyle>
            <a:p>
              <a:r>
                <a:rPr sz="2400" dirty="0" err="1"/>
                <a:t>库文件移植</a:t>
              </a:r>
              <a:endParaRPr sz="2400" dirty="0"/>
            </a:p>
          </p:txBody>
        </p:sp>
        <p:sp>
          <p:nvSpPr>
            <p:cNvPr id="313" name="矩形 14"/>
            <p:cNvSpPr txBox="1"/>
            <p:nvPr/>
          </p:nvSpPr>
          <p:spPr>
            <a:xfrm>
              <a:off x="2091988" y="3015173"/>
              <a:ext cx="3398522" cy="10134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 dirty="0" err="1"/>
                <a:t>创建多个任务</a:t>
              </a:r>
              <a:endParaRPr sz="2400" dirty="0"/>
            </a:p>
            <a:p>
              <a:pPr algn="ctr">
                <a:lnSpc>
                  <a:spcPct val="150000"/>
                </a:lnSpc>
                <a:defRPr sz="16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dirty="0"/>
                <a:t>（</a:t>
              </a:r>
              <a:r>
                <a:rPr dirty="0" err="1"/>
                <a:t>分配合适大小的堆栈和优先级</a:t>
              </a:r>
              <a:r>
                <a:rPr dirty="0"/>
                <a:t>）</a:t>
              </a:r>
              <a:endParaRPr dirty="0"/>
            </a:p>
          </p:txBody>
        </p:sp>
        <p:sp>
          <p:nvSpPr>
            <p:cNvPr id="314" name="矩形 16"/>
            <p:cNvSpPr txBox="1"/>
            <p:nvPr/>
          </p:nvSpPr>
          <p:spPr>
            <a:xfrm>
              <a:off x="4526915" y="0"/>
              <a:ext cx="3183891" cy="15671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 dirty="0" err="1"/>
                <a:t>任务函数末尾</a:t>
              </a:r>
              <a:endParaRPr sz="2400" dirty="0"/>
            </a:p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 dirty="0"/>
                <a:t> </a:t>
              </a:r>
              <a:r>
                <a:rPr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vTaskDelay</a:t>
              </a:r>
              <a:r>
                <a:rPr sz="2400" dirty="0"/>
                <a:t> </a:t>
              </a:r>
              <a:endParaRPr sz="2400" dirty="0"/>
            </a:p>
            <a:p>
              <a:pPr algn="ctr">
                <a:lnSpc>
                  <a:spcPct val="150000"/>
                </a:lnSpc>
                <a:defRPr sz="16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dirty="0"/>
                <a:t>（</a:t>
              </a:r>
              <a:r>
                <a:rPr dirty="0" err="1"/>
                <a:t>设置合适的阻塞时间</a:t>
              </a:r>
              <a:r>
                <a:rPr dirty="0"/>
                <a:t>）</a:t>
              </a:r>
              <a:endParaRPr dirty="0"/>
            </a:p>
          </p:txBody>
        </p:sp>
        <p:sp>
          <p:nvSpPr>
            <p:cNvPr id="315" name="矩形 17"/>
            <p:cNvSpPr txBox="1"/>
            <p:nvPr/>
          </p:nvSpPr>
          <p:spPr>
            <a:xfrm>
              <a:off x="7706359" y="2142489"/>
              <a:ext cx="2912744" cy="11976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/>
                <a:t> </a:t>
              </a:r>
              <a:r>
                <a:rPr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vTaskStartScheduler</a:t>
              </a:r>
              <a:r>
                <a:rPr sz="2400"/>
                <a:t> </a:t>
              </a:r>
              <a:endParaRPr sz="2400"/>
            </a:p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/>
                <a:t>开启任务调度器</a:t>
              </a:r>
              <a:endParaRPr sz="2400"/>
            </a:p>
          </p:txBody>
        </p:sp>
      </p:grp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/>
        </p:nvSpPr>
        <p:spPr>
          <a:xfrm>
            <a:off x="1428750" y="3950970"/>
            <a:ext cx="3665764" cy="1804851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18" name="标题 1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/>
          <a:lstStyle>
            <a:lvl1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t>多任务、队列与通信</a:t>
            </a:r>
          </a:p>
        </p:txBody>
      </p:sp>
      <p:pic>
        <p:nvPicPr>
          <p:cNvPr id="319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9005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20" name="Shape 2554"/>
          <p:cNvSpPr/>
          <p:nvPr/>
        </p:nvSpPr>
        <p:spPr>
          <a:xfrm>
            <a:off x="7997825" y="2244725"/>
            <a:ext cx="1438276" cy="1395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FF9800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57200">
              <a:defRPr sz="3000">
                <a:solidFill>
                  <a:srgbClr val="F2F2F2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321" name="Shape 2554"/>
          <p:cNvSpPr/>
          <p:nvPr/>
        </p:nvSpPr>
        <p:spPr>
          <a:xfrm>
            <a:off x="2635250" y="2244725"/>
            <a:ext cx="1438276" cy="1395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FF9800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57200">
              <a:defRPr sz="3000">
                <a:solidFill>
                  <a:srgbClr val="F2F2F2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322" name="文本框 4"/>
          <p:cNvSpPr txBox="1"/>
          <p:nvPr/>
        </p:nvSpPr>
        <p:spPr>
          <a:xfrm>
            <a:off x="1558925" y="3908425"/>
            <a:ext cx="3590926" cy="18453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lang="zh-CN" sz="2800" b="1" dirty="0"/>
              <a:t>队列</a:t>
            </a:r>
            <a:r>
              <a:rPr sz="2800" b="1" dirty="0" err="1"/>
              <a:t>功能说明</a:t>
            </a:r>
            <a:r>
              <a:rPr sz="2800" b="1" dirty="0"/>
              <a:t>：</a:t>
            </a:r>
            <a:endParaRPr sz="2800" b="1" dirty="0"/>
          </a:p>
          <a:p>
            <a:pPr>
              <a:lnSpc>
                <a:spcPct val="150000"/>
              </a:lnSpc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lang="zh-CN" dirty="0"/>
              <a:t>负责</a:t>
            </a:r>
            <a:r>
              <a:rPr dirty="0" err="1"/>
              <a:t>传感器与小车电机间的消息传递</a:t>
            </a:r>
            <a:endParaRPr dirty="0"/>
          </a:p>
        </p:txBody>
      </p:sp>
      <p:sp>
        <p:nvSpPr>
          <p:cNvPr id="323" name="文本框 5"/>
          <p:cNvSpPr txBox="1"/>
          <p:nvPr/>
        </p:nvSpPr>
        <p:spPr>
          <a:xfrm>
            <a:off x="7589520" y="3910330"/>
            <a:ext cx="3440430" cy="18453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lnSpc>
                <a:spcPct val="150000"/>
              </a:lnSpc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sz="2800" b="1" dirty="0" err="1"/>
              <a:t>目标现象</a:t>
            </a:r>
            <a:r>
              <a:rPr sz="2800" b="1" dirty="0"/>
              <a:t>：</a:t>
            </a:r>
            <a:endParaRPr sz="2800" b="1" dirty="0"/>
          </a:p>
          <a:p>
            <a:pPr>
              <a:lnSpc>
                <a:spcPct val="150000"/>
              </a:lnSpc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lang="zh-CN" altLang="en-US" dirty="0"/>
              <a:t>传感器与小车正常</a:t>
            </a:r>
            <a:r>
              <a:rPr lang="zh-CN" altLang="en-US" dirty="0">
                <a:solidFill>
                  <a:srgbClr val="FF0000"/>
                </a:solidFill>
              </a:rPr>
              <a:t>通信</a:t>
            </a:r>
            <a:endParaRPr lang="zh-CN" altLang="en-US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>
                <a:sym typeface="+mn-ea"/>
              </a:rPr>
              <a:t>小车正常</a:t>
            </a:r>
            <a:r>
              <a:rPr lang="zh-CN" dirty="0" err="1">
                <a:sym typeface="+mn-ea"/>
              </a:rPr>
              <a:t>循轨避障</a:t>
            </a:r>
            <a:endParaRPr lang="zh-CN" dirty="0" err="1">
              <a:sym typeface="+mn-ea"/>
            </a:endParaRPr>
          </a:p>
        </p:txBody>
      </p:sp>
      <p:sp>
        <p:nvSpPr>
          <p:cNvPr id="324" name="直接连接符 6"/>
          <p:cNvSpPr/>
          <p:nvPr/>
        </p:nvSpPr>
        <p:spPr>
          <a:xfrm>
            <a:off x="6166484" y="1435099"/>
            <a:ext cx="32386" cy="5154296"/>
          </a:xfrm>
          <a:prstGeom prst="line">
            <a:avLst/>
          </a:prstGeom>
          <a:ln w="28575">
            <a:solidFill>
              <a:srgbClr val="0F1423"/>
            </a:solidFill>
            <a:prstDash val="sysDot"/>
            <a:miter/>
          </a:ln>
        </p:spPr>
        <p:txBody>
          <a:bodyPr lIns="0" tIns="0" rIns="0" bIns="0"/>
          <a:lstStyle/>
          <a:p>
            <a:pPr>
              <a:defRPr sz="18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</a:p>
        </p:txBody>
      </p:sp>
      <p:sp>
        <p:nvSpPr>
          <p:cNvPr id="3" name="圆角矩形 2"/>
          <p:cNvSpPr/>
          <p:nvPr/>
        </p:nvSpPr>
        <p:spPr>
          <a:xfrm>
            <a:off x="7268210" y="3956050"/>
            <a:ext cx="3834765" cy="1794510"/>
          </a:xfrm>
          <a:prstGeom prst="round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 rot="14640000">
            <a:off x="1096379" y="3564904"/>
            <a:ext cx="9649072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MH_Others_1"/>
          <p:cNvSpPr txBox="1"/>
          <p:nvPr>
            <p:custDataLst>
              <p:tags r:id="rId1"/>
            </p:custDataLst>
          </p:nvPr>
        </p:nvSpPr>
        <p:spPr>
          <a:xfrm>
            <a:off x="1660525" y="4127500"/>
            <a:ext cx="1973580" cy="1183005"/>
          </a:xfrm>
          <a:prstGeom prst="rect">
            <a:avLst/>
          </a:prstGeom>
          <a:noFill/>
        </p:spPr>
        <p:txBody>
          <a:bodyPr anchor="ctr"/>
          <a:lstStyle/>
          <a:p>
            <a:pPr algn="dist">
              <a:defRPr/>
            </a:pPr>
            <a:r>
              <a:rPr lang="zh-CN" altLang="en-US" sz="4000" b="1" dirty="0"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  <a:endParaRPr lang="zh-CN" altLang="en-US" sz="4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1304564" y="1671796"/>
            <a:ext cx="2686771" cy="2316183"/>
          </a:xfrm>
          <a:custGeom>
            <a:avLst/>
            <a:gdLst>
              <a:gd name="connsiteX0" fmla="*/ 1332148 w 2641252"/>
              <a:gd name="connsiteY0" fmla="*/ 735718 h 2276943"/>
              <a:gd name="connsiteX1" fmla="*/ 2016224 w 2641252"/>
              <a:gd name="connsiteY1" fmla="*/ 1915159 h 2276943"/>
              <a:gd name="connsiteX2" fmla="*/ 648072 w 2641252"/>
              <a:gd name="connsiteY2" fmla="*/ 1915159 h 2276943"/>
              <a:gd name="connsiteX3" fmla="*/ 1320626 w 2641252"/>
              <a:gd name="connsiteY3" fmla="*/ 0 h 2276943"/>
              <a:gd name="connsiteX4" fmla="*/ 1747342 w 2641252"/>
              <a:gd name="connsiteY4" fmla="*/ 735718 h 2276943"/>
              <a:gd name="connsiteX5" fmla="*/ 1426052 w 2641252"/>
              <a:gd name="connsiteY5" fmla="*/ 735718 h 2276943"/>
              <a:gd name="connsiteX6" fmla="*/ 1320626 w 2641252"/>
              <a:gd name="connsiteY6" fmla="*/ 553950 h 2276943"/>
              <a:gd name="connsiteX7" fmla="*/ 476350 w 2641252"/>
              <a:gd name="connsiteY7" fmla="*/ 2009599 h 2276943"/>
              <a:gd name="connsiteX8" fmla="*/ 2164902 w 2641252"/>
              <a:gd name="connsiteY8" fmla="*/ 2009599 h 2276943"/>
              <a:gd name="connsiteX9" fmla="*/ 2110127 w 2641252"/>
              <a:gd name="connsiteY9" fmla="*/ 1915159 h 2276943"/>
              <a:gd name="connsiteX10" fmla="*/ 2431418 w 2641252"/>
              <a:gd name="connsiteY10" fmla="*/ 1915159 h 2276943"/>
              <a:gd name="connsiteX11" fmla="*/ 2641252 w 2641252"/>
              <a:gd name="connsiteY11" fmla="*/ 2276943 h 2276943"/>
              <a:gd name="connsiteX12" fmla="*/ 0 w 2641252"/>
              <a:gd name="connsiteY12" fmla="*/ 2276943 h 227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41252" h="2276943">
                <a:moveTo>
                  <a:pt x="1332148" y="735718"/>
                </a:moveTo>
                <a:lnTo>
                  <a:pt x="2016224" y="1915159"/>
                </a:lnTo>
                <a:lnTo>
                  <a:pt x="648072" y="1915159"/>
                </a:lnTo>
                <a:close/>
                <a:moveTo>
                  <a:pt x="1320626" y="0"/>
                </a:moveTo>
                <a:lnTo>
                  <a:pt x="1747342" y="735718"/>
                </a:lnTo>
                <a:lnTo>
                  <a:pt x="1426052" y="735718"/>
                </a:lnTo>
                <a:lnTo>
                  <a:pt x="1320626" y="553950"/>
                </a:lnTo>
                <a:lnTo>
                  <a:pt x="476350" y="2009599"/>
                </a:lnTo>
                <a:lnTo>
                  <a:pt x="2164902" y="2009599"/>
                </a:lnTo>
                <a:lnTo>
                  <a:pt x="2110127" y="1915159"/>
                </a:lnTo>
                <a:lnTo>
                  <a:pt x="2431418" y="1915159"/>
                </a:lnTo>
                <a:lnTo>
                  <a:pt x="2641252" y="2276943"/>
                </a:lnTo>
                <a:lnTo>
                  <a:pt x="0" y="227694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4147185" y="520700"/>
            <a:ext cx="5022215" cy="1150620"/>
            <a:chOff x="6958" y="1738"/>
            <a:chExt cx="7909" cy="1812"/>
          </a:xfrm>
        </p:grpSpPr>
        <p:sp>
          <p:nvSpPr>
            <p:cNvPr id="16" name="矩形 15"/>
            <p:cNvSpPr/>
            <p:nvPr/>
          </p:nvSpPr>
          <p:spPr>
            <a:xfrm>
              <a:off x="9367" y="2185"/>
              <a:ext cx="5500" cy="9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SzPct val="100000"/>
                <a:defRPr sz="2800">
                  <a:solidFill>
                    <a:srgbClr val="FF2600"/>
                  </a:solidFill>
                </a:defRPr>
              </a:pPr>
              <a:r>
                <a:rPr sz="32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项目总述</a:t>
              </a:r>
              <a:endParaRPr lang="en-US" altLang="zh-CN" sz="32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6958" y="1738"/>
              <a:ext cx="1818" cy="1813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rgbClr val="FF0000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b="1" i="0" u="none" strike="noStrike" cap="none" spc="0" normalizeH="0" baseline="0">
                  <a:ln>
                    <a:noFill/>
                  </a:ln>
                  <a:solidFill>
                    <a:srgbClr val="FF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1</a:t>
              </a:r>
              <a:endParaRPr kumimoji="0" lang="en-US" altLang="zh-CN" sz="5400" b="1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839970" y="1972310"/>
            <a:ext cx="4712335" cy="1172210"/>
            <a:chOff x="8415" y="4863"/>
            <a:chExt cx="7421" cy="1846"/>
          </a:xfrm>
        </p:grpSpPr>
        <p:sp>
          <p:nvSpPr>
            <p:cNvPr id="17" name="矩形 16"/>
            <p:cNvSpPr/>
            <p:nvPr/>
          </p:nvSpPr>
          <p:spPr>
            <a:xfrm>
              <a:off x="11052" y="5439"/>
              <a:ext cx="478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SzPct val="100000"/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>
                  <a:sym typeface="+mn-ea"/>
                </a:rPr>
                <a:t>小车基本</a:t>
              </a:r>
              <a:r>
                <a:rPr lang="zh-CN">
                  <a:sym typeface="+mn-ea"/>
                </a:rPr>
                <a:t>控制</a:t>
              </a:r>
              <a:r>
                <a:rPr>
                  <a:sym typeface="+mn-ea"/>
                </a:rPr>
                <a:t>实现</a:t>
              </a:r>
              <a:endParaRPr lang="en-US" altLang="zh-CN" dirty="0">
                <a:latin typeface="Calibri" panose="020F0502020204030204" pitchFamily="34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8415" y="4863"/>
              <a:ext cx="1818" cy="1847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b="1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2</a:t>
              </a:r>
              <a:endParaRPr kumimoji="0" lang="en-US" altLang="zh-CN" sz="5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80380" y="3487420"/>
            <a:ext cx="6656070" cy="1172845"/>
            <a:chOff x="9981" y="7951"/>
            <a:chExt cx="10482" cy="1847"/>
          </a:xfrm>
        </p:grpSpPr>
        <p:sp>
          <p:nvSpPr>
            <p:cNvPr id="18" name="矩形 17"/>
            <p:cNvSpPr/>
            <p:nvPr/>
          </p:nvSpPr>
          <p:spPr>
            <a:xfrm>
              <a:off x="12205" y="8463"/>
              <a:ext cx="8258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小车循</a:t>
              </a:r>
              <a:r>
                <a:rPr lang="zh-CN" altLang="en-US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轨避障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的方法原理介绍</a:t>
              </a:r>
              <a:endParaRPr lang="zh-CN" altLang="en-US" sz="28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9981" y="7951"/>
              <a:ext cx="1818" cy="1847"/>
            </a:xfrm>
            <a:prstGeom prst="ellipse">
              <a:avLst/>
            </a:prstGeom>
            <a:solidFill>
              <a:srgbClr val="FFFFFF"/>
            </a:solidFill>
            <a:ln w="47625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b="1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3</a:t>
              </a:r>
              <a:endParaRPr kumimoji="0" lang="en-US" altLang="zh-CN" sz="5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pic>
        <p:nvPicPr>
          <p:cNvPr id="150" name="image1.png" descr="imag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911" y="156600"/>
            <a:ext cx="1699512" cy="124388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椭圆 9"/>
          <p:cNvSpPr/>
          <p:nvPr/>
        </p:nvSpPr>
        <p:spPr>
          <a:xfrm>
            <a:off x="6333490" y="5039995"/>
            <a:ext cx="1154430" cy="1174036"/>
          </a:xfrm>
          <a:prstGeom prst="ellipse">
            <a:avLst/>
          </a:prstGeom>
          <a:solidFill>
            <a:srgbClr val="FFFFFF"/>
          </a:solidFill>
          <a:ln w="47625" cap="flat">
            <a:solidFill>
              <a:schemeClr val="tx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4</a:t>
            </a:r>
            <a:endParaRPr kumimoji="0" lang="en-US" altLang="zh-CN" sz="5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882255" y="5348605"/>
            <a:ext cx="3141345" cy="4305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algn="l">
              <a:buSzPct val="100000"/>
              <a:defRPr sz="2800">
                <a:latin typeface="Adobe Caslon Pro"/>
                <a:ea typeface="Adobe Caslon Pro"/>
                <a:cs typeface="Adobe Caslon Pro"/>
                <a:sym typeface="Adobe Caslon Pro"/>
              </a:defRPr>
            </a:pPr>
            <a:r>
              <a:rPr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FreeRTOS </a:t>
            </a:r>
            <a:r>
              <a:rPr>
                <a:sym typeface="+mn-ea"/>
              </a:rPr>
              <a:t>的应用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2000">
        <p15:prstTrans prst="fallOver"/>
      </p:transition>
    </mc:Choice>
    <mc:Fallback>
      <p:transition spd="slow" advClick="0" advTm="2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8389471" y="3938460"/>
            <a:ext cx="2488339" cy="1158679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3162767" y="4874499"/>
            <a:ext cx="2555618" cy="1527532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5490311" y="1692090"/>
            <a:ext cx="2555618" cy="1527532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1253218" y="1804307"/>
            <a:ext cx="2555618" cy="1527532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26" name="标题 1"/>
          <p:cNvSpPr txBox="1">
            <a:spLocks noGrp="1"/>
          </p:cNvSpPr>
          <p:nvPr>
            <p:ph type="title"/>
          </p:nvPr>
        </p:nvSpPr>
        <p:spPr>
          <a:xfrm>
            <a:off x="611574" y="608399"/>
            <a:ext cx="10969202" cy="705601"/>
          </a:xfrm>
          <a:prstGeom prst="rect">
            <a:avLst/>
          </a:prstGeom>
        </p:spPr>
        <p:txBody>
          <a:bodyPr/>
          <a:lstStyle/>
          <a:p>
            <a: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t>多任务、队列与通信---</a:t>
            </a:r>
            <a:r>
              <a:rPr sz="2745"/>
              <a:t>实现方法</a:t>
            </a:r>
            <a:endParaRPr sz="2745"/>
          </a:p>
        </p:txBody>
      </p:sp>
      <p:pic>
        <p:nvPicPr>
          <p:cNvPr id="327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9005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341" name="组合 15"/>
          <p:cNvGrpSpPr/>
          <p:nvPr/>
        </p:nvGrpSpPr>
        <p:grpSpPr>
          <a:xfrm>
            <a:off x="649327" y="1543679"/>
            <a:ext cx="10878535" cy="4970781"/>
            <a:chOff x="0" y="-36195"/>
            <a:chExt cx="10878533" cy="4970779"/>
          </a:xfrm>
        </p:grpSpPr>
        <p:sp>
          <p:nvSpPr>
            <p:cNvPr id="328" name="自由: 形状 1"/>
            <p:cNvSpPr/>
            <p:nvPr/>
          </p:nvSpPr>
          <p:spPr>
            <a:xfrm>
              <a:off x="0" y="1106346"/>
              <a:ext cx="10878533" cy="2669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98" extrusionOk="0">
                  <a:moveTo>
                    <a:pt x="0" y="21298"/>
                  </a:moveTo>
                  <a:cubicBezTo>
                    <a:pt x="1260" y="16421"/>
                    <a:pt x="2274" y="10254"/>
                    <a:pt x="4043" y="9263"/>
                  </a:cubicBezTo>
                  <a:cubicBezTo>
                    <a:pt x="5812" y="8273"/>
                    <a:pt x="8760" y="14817"/>
                    <a:pt x="10613" y="15356"/>
                  </a:cubicBezTo>
                  <a:cubicBezTo>
                    <a:pt x="12466" y="15895"/>
                    <a:pt x="13857" y="13626"/>
                    <a:pt x="15161" y="7984"/>
                  </a:cubicBezTo>
                  <a:cubicBezTo>
                    <a:pt x="16465" y="2343"/>
                    <a:pt x="17139" y="325"/>
                    <a:pt x="18212" y="11"/>
                  </a:cubicBezTo>
                  <a:cubicBezTo>
                    <a:pt x="19285" y="-302"/>
                    <a:pt x="21006" y="6211"/>
                    <a:pt x="21600" y="6104"/>
                  </a:cubicBezTo>
                </a:path>
              </a:pathLst>
            </a:cu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29" name="椭圆 5"/>
            <p:cNvSpPr/>
            <p:nvPr/>
          </p:nvSpPr>
          <p:spPr>
            <a:xfrm>
              <a:off x="1721018" y="2168544"/>
              <a:ext cx="288033" cy="28803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30" name="椭圆 6"/>
            <p:cNvSpPr/>
            <p:nvPr/>
          </p:nvSpPr>
          <p:spPr>
            <a:xfrm>
              <a:off x="3647233" y="2456576"/>
              <a:ext cx="288033" cy="28803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31" name="椭圆 7"/>
            <p:cNvSpPr/>
            <p:nvPr/>
          </p:nvSpPr>
          <p:spPr>
            <a:xfrm>
              <a:off x="5974776" y="2844568"/>
              <a:ext cx="288033" cy="28803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32" name="椭圆 8"/>
            <p:cNvSpPr/>
            <p:nvPr/>
          </p:nvSpPr>
          <p:spPr>
            <a:xfrm>
              <a:off x="8874000" y="963202"/>
              <a:ext cx="288033" cy="288033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33" name="直接连接符 9"/>
            <p:cNvSpPr/>
            <p:nvPr/>
          </p:nvSpPr>
          <p:spPr>
            <a:xfrm>
              <a:off x="1865034" y="1401954"/>
              <a:ext cx="1" cy="76659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34" name="直接连接符 10"/>
            <p:cNvSpPr/>
            <p:nvPr/>
          </p:nvSpPr>
          <p:spPr>
            <a:xfrm>
              <a:off x="3791248" y="2744608"/>
              <a:ext cx="1" cy="878022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35" name="直接连接符 11"/>
            <p:cNvSpPr/>
            <p:nvPr/>
          </p:nvSpPr>
          <p:spPr>
            <a:xfrm>
              <a:off x="6118792" y="1515388"/>
              <a:ext cx="1" cy="1606962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36" name="直接连接符 12"/>
            <p:cNvSpPr/>
            <p:nvPr/>
          </p:nvSpPr>
          <p:spPr>
            <a:xfrm>
              <a:off x="9018016" y="1251234"/>
              <a:ext cx="1" cy="1091397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dash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8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  <p:sp>
          <p:nvSpPr>
            <p:cNvPr id="337" name="矩形 13"/>
            <p:cNvSpPr txBox="1"/>
            <p:nvPr/>
          </p:nvSpPr>
          <p:spPr>
            <a:xfrm>
              <a:off x="339090" y="156844"/>
              <a:ext cx="3051811" cy="15208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xQueueCreate </a:t>
              </a:r>
              <a:endParaRPr sz="24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/>
                <a:t>创建队列</a:t>
              </a:r>
              <a:endParaRPr sz="2400"/>
            </a:p>
            <a:p>
              <a:pPr algn="ctr">
                <a:lnSpc>
                  <a:spcPct val="150000"/>
                </a:lnSpc>
                <a:defRPr sz="14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t>（设置合适的队列和消息长度）</a:t>
              </a:r>
            </a:p>
          </p:txBody>
        </p:sp>
        <p:sp>
          <p:nvSpPr>
            <p:cNvPr id="338" name="矩形 14"/>
            <p:cNvSpPr txBox="1"/>
            <p:nvPr/>
          </p:nvSpPr>
          <p:spPr>
            <a:xfrm>
              <a:off x="2092869" y="3182620"/>
              <a:ext cx="3398521" cy="1751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lang="zh-CN" sz="2400" dirty="0" err="1"/>
                <a:t>传感器</a:t>
              </a:r>
              <a:r>
                <a:rPr sz="2400" dirty="0" err="1"/>
                <a:t>每探测一次</a:t>
              </a:r>
              <a:endParaRPr sz="2400" dirty="0"/>
            </a:p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xQueueSend</a:t>
              </a:r>
              <a:r>
                <a:rPr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sz="2400" dirty="0"/>
            </a:p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 dirty="0" err="1"/>
                <a:t>信息入队</a:t>
              </a:r>
              <a:endParaRPr sz="2400" dirty="0"/>
            </a:p>
          </p:txBody>
        </p:sp>
        <p:sp>
          <p:nvSpPr>
            <p:cNvPr id="339" name="矩形 16"/>
            <p:cNvSpPr txBox="1"/>
            <p:nvPr/>
          </p:nvSpPr>
          <p:spPr>
            <a:xfrm>
              <a:off x="4556125" y="-36195"/>
              <a:ext cx="3183891" cy="17519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lang="zh-CN" sz="2400"/>
                <a:t>电机</a:t>
              </a:r>
              <a:r>
                <a:rPr sz="2400"/>
                <a:t>任务</a:t>
              </a:r>
              <a:endParaRPr sz="2400"/>
            </a:p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xQueueReceive</a:t>
              </a:r>
              <a:endParaRPr sz="2400"/>
            </a:p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/>
                <a:t>信息出队</a:t>
              </a:r>
              <a:endParaRPr sz="2400"/>
            </a:p>
          </p:txBody>
        </p:sp>
        <p:sp>
          <p:nvSpPr>
            <p:cNvPr id="340" name="矩形 17"/>
            <p:cNvSpPr txBox="1"/>
            <p:nvPr/>
          </p:nvSpPr>
          <p:spPr>
            <a:xfrm>
              <a:off x="7706359" y="2319655"/>
              <a:ext cx="2623186" cy="11976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>
                  <a:latin typeface="宋体" panose="02010600030101010101" pitchFamily="2" charset="-122"/>
                  <a:ea typeface="宋体" panose="02010600030101010101" pitchFamily="2" charset="-122"/>
                </a:rPr>
                <a:t>据信息控制小车</a:t>
              </a:r>
              <a:endParaRPr sz="2400"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algn="ctr">
                <a:lnSpc>
                  <a:spcPct val="150000"/>
                </a:lnSpc>
                <a:defRPr sz="1800">
                  <a:solidFill>
                    <a:srgbClr val="404040"/>
                  </a:solidFill>
                  <a:latin typeface="Malgun Gothic Semilight" panose="020B0502040204020203" charset="-122"/>
                  <a:ea typeface="Malgun Gothic Semilight" panose="020B0502040204020203" charset="-122"/>
                  <a:cs typeface="Malgun Gothic Semilight" panose="020B0502040204020203" charset="-122"/>
                  <a:sym typeface="Malgun Gothic Semilight" panose="020B0502040204020203" charset="-122"/>
                </a:defRPr>
              </a:pPr>
              <a:r>
                <a:rPr sz="2400">
                  <a:latin typeface="宋体" panose="02010600030101010101" pitchFamily="2" charset="-122"/>
                  <a:ea typeface="宋体" panose="02010600030101010101" pitchFamily="2" charset="-122"/>
                </a:rPr>
                <a:t>进行下一步运动</a:t>
              </a:r>
              <a:endParaRPr sz="24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标题 1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/>
          <a:lstStyle>
            <a:lvl1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t>多任务、队列与通信的原理说明</a:t>
            </a:r>
          </a:p>
        </p:txBody>
      </p:sp>
      <p:pic>
        <p:nvPicPr>
          <p:cNvPr id="344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9005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46" name="Shape 2588"/>
          <p:cNvSpPr/>
          <p:nvPr/>
        </p:nvSpPr>
        <p:spPr>
          <a:xfrm>
            <a:off x="1155064" y="2056764"/>
            <a:ext cx="417196" cy="392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347" name="文本框 4"/>
          <p:cNvSpPr txBox="1"/>
          <p:nvPr/>
        </p:nvSpPr>
        <p:spPr>
          <a:xfrm>
            <a:off x="1914525" y="2080895"/>
            <a:ext cx="3456940" cy="5105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t>多任务与多线程实现原理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155246" y="2960370"/>
            <a:ext cx="11048365" cy="3567430"/>
            <a:chOff x="-483" y="4562"/>
            <a:chExt cx="17399" cy="5618"/>
          </a:xfrm>
        </p:grpSpPr>
        <p:sp>
          <p:nvSpPr>
            <p:cNvPr id="345" name="文本框 99"/>
            <p:cNvSpPr txBox="1"/>
            <p:nvPr/>
          </p:nvSpPr>
          <p:spPr>
            <a:xfrm>
              <a:off x="9475" y="6191"/>
              <a:ext cx="7441" cy="1307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45719" rIns="45719">
              <a:spAutoFit/>
            </a:bodyPr>
            <a:lstStyle/>
            <a:p>
              <a:pPr>
                <a:lnSpc>
                  <a:spcPct val="200000"/>
                </a:lnSpc>
                <a:defRPr sz="1800">
                  <a:solidFill>
                    <a:srgbClr val="494949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宋体" panose="02010600030101010101" pitchFamily="2" charset="-122"/>
                </a:defRPr>
              </a:pPr>
              <a:r>
                <a:rPr sz="2400"/>
                <a:t>任务调度器负责多任务协调</a:t>
              </a:r>
              <a:endParaRPr sz="2400"/>
            </a:p>
          </p:txBody>
        </p:sp>
        <p:sp>
          <p:nvSpPr>
            <p:cNvPr id="349" name="文本框 2"/>
            <p:cNvSpPr txBox="1"/>
            <p:nvPr/>
          </p:nvSpPr>
          <p:spPr>
            <a:xfrm>
              <a:off x="-483" y="9792"/>
              <a:ext cx="3937" cy="388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45719" rIns="45719">
              <a:spAutoFit/>
            </a:bodyPr>
            <a:lstStyle/>
            <a:p>
              <a:pPr>
                <a:defRPr sz="900"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宋体" panose="02010600030101010101" pitchFamily="2" charset="-122"/>
                </a:defRPr>
              </a:pPr>
              <a:r>
                <a:rPr sz="1000" dirty="0" err="1"/>
                <a:t>图源</a:t>
              </a:r>
              <a:r>
                <a:rPr sz="1000" dirty="0" err="1"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rPr>
                <a:t>：</a:t>
              </a:r>
              <a:r>
                <a:rPr sz="1000" dirty="0" err="1"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Real</a:t>
              </a:r>
              <a:r>
                <a:rPr sz="1000" dirty="0"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 Time Engineers Ltd. (2016). p. </a:t>
              </a:r>
              <a:r>
                <a:rPr lang="en-US" sz="1000" dirty="0"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89</a:t>
              </a:r>
              <a:endParaRPr lang="en-US" sz="1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-229" y="4717"/>
              <a:ext cx="6930" cy="4592"/>
              <a:chOff x="2838" y="5020"/>
              <a:chExt cx="6930" cy="4592"/>
            </a:xfrm>
          </p:grpSpPr>
          <p:pic>
            <p:nvPicPr>
              <p:cNvPr id="5" name="图片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10" y="5689"/>
                <a:ext cx="5658" cy="3923"/>
              </a:xfrm>
              <a:prstGeom prst="rect">
                <a:avLst/>
              </a:prstGeom>
            </p:spPr>
          </p:pic>
          <p:grpSp>
            <p:nvGrpSpPr>
              <p:cNvPr id="6" name="组合 5"/>
              <p:cNvGrpSpPr/>
              <p:nvPr/>
            </p:nvGrpSpPr>
            <p:grpSpPr>
              <a:xfrm>
                <a:off x="2838" y="5020"/>
                <a:ext cx="5466" cy="1476"/>
                <a:chOff x="1903" y="4492"/>
                <a:chExt cx="5466" cy="1476"/>
              </a:xfrm>
            </p:grpSpPr>
            <p:sp>
              <p:nvSpPr>
                <p:cNvPr id="2" name="文本框 1"/>
                <p:cNvSpPr txBox="1"/>
                <p:nvPr/>
              </p:nvSpPr>
              <p:spPr>
                <a:xfrm rot="10800000" flipV="1">
                  <a:off x="1903" y="4492"/>
                  <a:ext cx="5466" cy="87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vertOverflow="overflow" horzOverflow="overflow" vert="horz" wrap="square" lIns="0" tIns="0" rIns="0" bIns="0" numCol="1" spcCol="38100" rtlCol="0" anchor="t" forceAA="0">
                  <a:spAutoFit/>
                </a:bodyPr>
                <a:lstStyle/>
                <a:p>
                  <a:pPr marL="0" marR="0" indent="0" algn="l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</a:pPr>
                  <a:r>
                    <a:rPr kumimoji="0" lang="zh-CN" altLang="en-US" sz="1800" b="0" i="0" u="none" strike="noStrike" cap="none" spc="0" normalizeH="0" baseline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FillTx/>
                      <a:latin typeface="Times New Roman" panose="02020603050405020304"/>
                      <a:ea typeface="Times New Roman" panose="02020603050405020304"/>
                      <a:cs typeface="Times New Roman" panose="02020603050405020304"/>
                      <a:sym typeface="Times New Roman" panose="02020603050405020304"/>
                    </a:rPr>
                    <a:t>任务</a:t>
                  </a:r>
                  <a:r>
                    <a:rPr kumimoji="0" lang="en-US" altLang="zh-CN" sz="1800" b="0" i="0" u="none" strike="noStrike" cap="none" spc="0" normalizeH="0" baseline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FillTx/>
                      <a:latin typeface="Times New Roman" panose="02020603050405020304"/>
                      <a:ea typeface="Times New Roman" panose="02020603050405020304"/>
                      <a:cs typeface="Times New Roman" panose="02020603050405020304"/>
                      <a:sym typeface="Times New Roman" panose="02020603050405020304"/>
                    </a:rPr>
                    <a:t>2</a:t>
                  </a:r>
                  <a:r>
                    <a:rPr kumimoji="0" lang="zh-CN" altLang="en-US" sz="1800" b="0" i="0" u="none" strike="noStrike" cap="none" spc="0" normalizeH="0" baseline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FillTx/>
                      <a:latin typeface="Times New Roman" panose="02020603050405020304"/>
                      <a:ea typeface="Times New Roman" panose="02020603050405020304"/>
                      <a:cs typeface="Times New Roman" panose="02020603050405020304"/>
                      <a:sym typeface="Times New Roman" panose="02020603050405020304"/>
                    </a:rPr>
                    <a:t>就绪，</a:t>
                  </a:r>
                  <a:r>
                    <a:rPr kumimoji="0" lang="zh-CN" altLang="en-US" sz="1800" b="0" i="0" u="none" strike="noStrike" cap="none" spc="0" normalizeH="0" baseline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FillTx/>
                      <a:latin typeface="Times New Roman" panose="02020603050405020304"/>
                      <a:ea typeface="Times New Roman" panose="02020603050405020304"/>
                      <a:cs typeface="Times New Roman" panose="02020603050405020304"/>
                      <a:sym typeface="Times New Roman" panose="02020603050405020304"/>
                    </a:rPr>
                    <a:t>任务</a:t>
                  </a:r>
                  <a:r>
                    <a:rPr kumimoji="0" lang="en-US" altLang="zh-CN" sz="1800" b="0" i="0" u="none" strike="noStrike" cap="none" spc="0" normalizeH="0" baseline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FillTx/>
                      <a:latin typeface="Times New Roman" panose="02020603050405020304"/>
                      <a:ea typeface="Times New Roman" panose="02020603050405020304"/>
                      <a:cs typeface="Times New Roman" panose="02020603050405020304"/>
                      <a:sym typeface="Times New Roman" panose="02020603050405020304"/>
                    </a:rPr>
                    <a:t>1</a:t>
                  </a:r>
                  <a:r>
                    <a:rPr kumimoji="0" lang="zh-CN" altLang="en-US" sz="1800" b="0" i="0" u="none" strike="noStrike" cap="none" spc="0" normalizeH="0" baseline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FillTx/>
                      <a:latin typeface="Times New Roman" panose="02020603050405020304"/>
                      <a:ea typeface="Times New Roman" panose="02020603050405020304"/>
                      <a:cs typeface="Times New Roman" panose="02020603050405020304"/>
                      <a:sym typeface="Times New Roman" panose="02020603050405020304"/>
                    </a:rPr>
                    <a:t>被阻塞，执行任务</a:t>
                  </a:r>
                  <a:r>
                    <a:rPr kumimoji="0" lang="en-US" altLang="zh-CN" sz="1800" b="0" i="0" u="none" strike="noStrike" cap="none" spc="0" normalizeH="0" baseline="0">
                      <a:ln>
                        <a:noFill/>
                      </a:ln>
                      <a:solidFill>
                        <a:srgbClr val="0070C0"/>
                      </a:solidFill>
                      <a:effectLst/>
                      <a:uFillTx/>
                      <a:latin typeface="Times New Roman" panose="02020603050405020304"/>
                      <a:ea typeface="Times New Roman" panose="02020603050405020304"/>
                      <a:cs typeface="Times New Roman" panose="02020603050405020304"/>
                      <a:sym typeface="Times New Roman" panose="02020603050405020304"/>
                    </a:rPr>
                    <a:t>2</a:t>
                  </a:r>
                  <a:endParaRPr kumimoji="0" lang="en-US" altLang="zh-CN" sz="1800" b="0" i="0" u="none" strike="noStrike" cap="none" spc="0" normalizeH="0" baseline="0">
                    <a:ln>
                      <a:noFill/>
                    </a:ln>
                    <a:solidFill>
                      <a:srgbClr val="0070C0"/>
                    </a:solidFill>
                    <a:effectLst/>
                    <a:uFillTx/>
                    <a:latin typeface="Times New Roman" panose="02020603050405020304"/>
                    <a:ea typeface="Times New Roman" panose="02020603050405020304"/>
                    <a:cs typeface="Times New Roman" panose="02020603050405020304"/>
                    <a:sym typeface="Times New Roman" panose="02020603050405020304"/>
                  </a:endParaRPr>
                </a:p>
              </p:txBody>
            </p:sp>
            <p:cxnSp>
              <p:nvCxnSpPr>
                <p:cNvPr id="4" name="直接箭头连接符 3"/>
                <p:cNvCxnSpPr/>
                <p:nvPr/>
              </p:nvCxnSpPr>
              <p:spPr>
                <a:xfrm>
                  <a:off x="4844" y="4993"/>
                  <a:ext cx="712" cy="975"/>
                </a:xfrm>
                <a:prstGeom prst="straightConnector1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  <a:tailEnd type="arrow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</p:grpSp>
        <p:cxnSp>
          <p:nvCxnSpPr>
            <p:cNvPr id="8" name="直接箭头连接符 7"/>
            <p:cNvCxnSpPr/>
            <p:nvPr/>
          </p:nvCxnSpPr>
          <p:spPr>
            <a:xfrm flipH="1">
              <a:off x="3565" y="5127"/>
              <a:ext cx="2718" cy="1064"/>
            </a:xfrm>
            <a:prstGeom prst="straightConnector1">
              <a:avLst/>
            </a:prstGeom>
            <a:noFill/>
            <a:ln w="31750" cap="flat">
              <a:solidFill>
                <a:schemeClr val="accent1"/>
              </a:solidFill>
              <a:prstDash val="solid"/>
              <a:round/>
              <a:tailEnd type="arrow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9" name="文本框 8"/>
            <p:cNvSpPr txBox="1"/>
            <p:nvPr/>
          </p:nvSpPr>
          <p:spPr>
            <a:xfrm>
              <a:off x="6378" y="4562"/>
              <a:ext cx="4416" cy="872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任务</a:t>
              </a:r>
              <a:r>
                <a:rPr kumimoji="0" lang="en-US" altLang="zh-CN" sz="1800" b="0" i="0" u="none" strike="noStrike" cap="none" spc="0" normalizeH="0" baseline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2</a:t>
              </a:r>
              <a:r>
                <a: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执行完毕，从上次中断的位置恢复执行任务</a:t>
              </a:r>
              <a:r>
                <a:rPr kumimoji="0" lang="en-US" altLang="zh-CN" sz="1800" b="0" i="0" u="none" strike="noStrike" cap="none" spc="0" normalizeH="0" baseline="0">
                  <a:ln>
                    <a:noFill/>
                  </a:ln>
                  <a:solidFill>
                    <a:srgbClr val="0070C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1</a:t>
              </a:r>
              <a:endPara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>
              <a:off x="6696" y="8580"/>
              <a:ext cx="5" cy="498"/>
            </a:xfrm>
            <a:prstGeom prst="line">
              <a:avLst/>
            </a:prstGeom>
            <a:noFill/>
            <a:ln w="12700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1" name="左箭头 10"/>
            <p:cNvSpPr/>
            <p:nvPr/>
          </p:nvSpPr>
          <p:spPr>
            <a:xfrm>
              <a:off x="7510" y="6710"/>
              <a:ext cx="1270" cy="650"/>
            </a:xfrm>
            <a:prstGeom prst="leftArrow">
              <a:avLst/>
            </a:prstGeom>
            <a:solidFill>
              <a:schemeClr val="accent1"/>
            </a:solidFill>
            <a:ln w="25400" cap="flat">
              <a:solidFill>
                <a:schemeClr val="accent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sp>
        <p:nvSpPr>
          <p:cNvPr id="3" name="文本框 6"/>
          <p:cNvSpPr txBox="1"/>
          <p:nvPr/>
        </p:nvSpPr>
        <p:spPr>
          <a:xfrm>
            <a:off x="1155246" y="6477042"/>
            <a:ext cx="8766810" cy="25391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800"/>
            </a:pPr>
            <a:r>
              <a:rPr sz="1000" dirty="0"/>
              <a:t>Real Time Engineers Ltd. (2016). Mastering the </a:t>
            </a:r>
            <a:r>
              <a:rPr sz="1000" dirty="0" err="1"/>
              <a:t>FreeRTOS</a:t>
            </a:r>
            <a:r>
              <a:rPr sz="1000" dirty="0"/>
              <a:t>™ Real Time Kernel. </a:t>
            </a:r>
            <a:r>
              <a:rPr sz="1000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摘自</a:t>
            </a:r>
            <a:r>
              <a:rPr sz="1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 	</a:t>
            </a:r>
            <a:r>
              <a:rPr sz="1000" dirty="0"/>
              <a:t>https://www.freertos.org/Documentation/RTOS_book.html</a:t>
            </a:r>
            <a:endParaRPr sz="1000" dirty="0"/>
          </a:p>
        </p:txBody>
      </p:sp>
      <p:sp>
        <p:nvSpPr>
          <p:cNvPr id="13" name="文本框 12"/>
          <p:cNvSpPr txBox="1"/>
          <p:nvPr/>
        </p:nvSpPr>
        <p:spPr>
          <a:xfrm>
            <a:off x="6687820" y="5348605"/>
            <a:ext cx="2940050" cy="3073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0" tIns="0" rIns="0" bIns="0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优先级：</a:t>
            </a:r>
            <a:r>
              <a:rPr kumimoji="0" lang="en-US" altLang="zh-CN" sz="2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Task2&gt;Task1&gt;Idle</a:t>
            </a:r>
            <a:endParaRPr kumimoji="0" lang="en-US" altLang="zh-CN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 flipH="1" flipV="1">
            <a:off x="3592830" y="4549775"/>
            <a:ext cx="88900" cy="1433830"/>
          </a:xfrm>
          <a:prstGeom prst="straightConnector1">
            <a:avLst/>
          </a:prstGeom>
          <a:noFill/>
          <a:ln w="31750" cap="flat">
            <a:solidFill>
              <a:schemeClr val="accent1"/>
            </a:solidFill>
            <a:prstDash val="solid"/>
            <a:round/>
            <a:tailEnd type="arrow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文本框 14"/>
          <p:cNvSpPr txBox="1"/>
          <p:nvPr/>
        </p:nvSpPr>
        <p:spPr>
          <a:xfrm>
            <a:off x="2757805" y="5974715"/>
            <a:ext cx="2171700" cy="27686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0" tIns="0" rIns="0" bIns="0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任务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和空闲任务就绪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70C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标题 1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/>
          <a:lstStyle>
            <a:lvl1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t>多任务、队列与通信的原理说明</a:t>
            </a:r>
          </a:p>
        </p:txBody>
      </p:sp>
      <p:pic>
        <p:nvPicPr>
          <p:cNvPr id="352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9005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355" name="组合 6"/>
          <p:cNvGrpSpPr/>
          <p:nvPr/>
        </p:nvGrpSpPr>
        <p:grpSpPr>
          <a:xfrm>
            <a:off x="1090930" y="1369060"/>
            <a:ext cx="4185285" cy="580391"/>
            <a:chOff x="0" y="0"/>
            <a:chExt cx="4185284" cy="580390"/>
          </a:xfrm>
        </p:grpSpPr>
        <p:sp>
          <p:nvSpPr>
            <p:cNvPr id="353" name="Shape 2553"/>
            <p:cNvSpPr/>
            <p:nvPr/>
          </p:nvSpPr>
          <p:spPr>
            <a:xfrm>
              <a:off x="0" y="0"/>
              <a:ext cx="558800" cy="50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09" y="8100"/>
                  </a:moveTo>
                  <a:cubicBezTo>
                    <a:pt x="14896" y="8100"/>
                    <a:pt x="14236" y="8826"/>
                    <a:pt x="14236" y="9720"/>
                  </a:cubicBezTo>
                  <a:cubicBezTo>
                    <a:pt x="14236" y="10615"/>
                    <a:pt x="14896" y="11340"/>
                    <a:pt x="15709" y="11340"/>
                  </a:cubicBezTo>
                  <a:cubicBezTo>
                    <a:pt x="16522" y="11340"/>
                    <a:pt x="17182" y="10615"/>
                    <a:pt x="17182" y="9720"/>
                  </a:cubicBezTo>
                  <a:cubicBezTo>
                    <a:pt x="17182" y="8826"/>
                    <a:pt x="16522" y="8100"/>
                    <a:pt x="15709" y="8100"/>
                  </a:cubicBezTo>
                  <a:moveTo>
                    <a:pt x="10800" y="18360"/>
                  </a:moveTo>
                  <a:cubicBezTo>
                    <a:pt x="9864" y="18360"/>
                    <a:pt x="8922" y="18237"/>
                    <a:pt x="7998" y="17995"/>
                  </a:cubicBezTo>
                  <a:cubicBezTo>
                    <a:pt x="7923" y="17975"/>
                    <a:pt x="7846" y="17965"/>
                    <a:pt x="7770" y="17965"/>
                  </a:cubicBezTo>
                  <a:cubicBezTo>
                    <a:pt x="7646" y="17965"/>
                    <a:pt x="7522" y="17991"/>
                    <a:pt x="7406" y="18043"/>
                  </a:cubicBezTo>
                  <a:lnTo>
                    <a:pt x="3352" y="19826"/>
                  </a:lnTo>
                  <a:lnTo>
                    <a:pt x="4013" y="16735"/>
                  </a:lnTo>
                  <a:cubicBezTo>
                    <a:pt x="4098" y="16339"/>
                    <a:pt x="3972" y="15924"/>
                    <a:pt x="3689" y="15662"/>
                  </a:cubicBezTo>
                  <a:cubicBezTo>
                    <a:pt x="1944" y="14045"/>
                    <a:pt x="982" y="11934"/>
                    <a:pt x="982" y="9720"/>
                  </a:cubicBezTo>
                  <a:cubicBezTo>
                    <a:pt x="982" y="4956"/>
                    <a:pt x="5387" y="1080"/>
                    <a:pt x="10800" y="1080"/>
                  </a:cubicBezTo>
                  <a:cubicBezTo>
                    <a:pt x="16214" y="1080"/>
                    <a:pt x="20618" y="4956"/>
                    <a:pt x="20618" y="9720"/>
                  </a:cubicBezTo>
                  <a:cubicBezTo>
                    <a:pt x="20618" y="14484"/>
                    <a:pt x="16214" y="18360"/>
                    <a:pt x="10800" y="18360"/>
                  </a:cubicBezTo>
                  <a:moveTo>
                    <a:pt x="10800" y="0"/>
                  </a:moveTo>
                  <a:cubicBezTo>
                    <a:pt x="4835" y="0"/>
                    <a:pt x="0" y="4352"/>
                    <a:pt x="0" y="9720"/>
                  </a:cubicBezTo>
                  <a:cubicBezTo>
                    <a:pt x="0" y="12353"/>
                    <a:pt x="1168" y="14738"/>
                    <a:pt x="3057" y="16488"/>
                  </a:cubicBezTo>
                  <a:lnTo>
                    <a:pt x="1964" y="21600"/>
                  </a:lnTo>
                  <a:lnTo>
                    <a:pt x="7770" y="19046"/>
                  </a:lnTo>
                  <a:cubicBezTo>
                    <a:pt x="8732" y="19298"/>
                    <a:pt x="9747" y="19440"/>
                    <a:pt x="10800" y="19440"/>
                  </a:cubicBezTo>
                  <a:cubicBezTo>
                    <a:pt x="16765" y="19440"/>
                    <a:pt x="21600" y="15089"/>
                    <a:pt x="21600" y="9720"/>
                  </a:cubicBezTo>
                  <a:cubicBezTo>
                    <a:pt x="21600" y="4352"/>
                    <a:pt x="16765" y="0"/>
                    <a:pt x="10800" y="0"/>
                  </a:cubicBezTo>
                  <a:moveTo>
                    <a:pt x="10800" y="8100"/>
                  </a:moveTo>
                  <a:cubicBezTo>
                    <a:pt x="9987" y="8100"/>
                    <a:pt x="9327" y="8826"/>
                    <a:pt x="9327" y="9720"/>
                  </a:cubicBezTo>
                  <a:cubicBezTo>
                    <a:pt x="9327" y="10615"/>
                    <a:pt x="9987" y="11340"/>
                    <a:pt x="10800" y="11340"/>
                  </a:cubicBezTo>
                  <a:cubicBezTo>
                    <a:pt x="11613" y="11340"/>
                    <a:pt x="12273" y="10615"/>
                    <a:pt x="12273" y="9720"/>
                  </a:cubicBezTo>
                  <a:cubicBezTo>
                    <a:pt x="12273" y="8826"/>
                    <a:pt x="11613" y="8100"/>
                    <a:pt x="10800" y="8100"/>
                  </a:cubicBezTo>
                  <a:moveTo>
                    <a:pt x="5891" y="8100"/>
                  </a:moveTo>
                  <a:cubicBezTo>
                    <a:pt x="5078" y="8100"/>
                    <a:pt x="4418" y="8826"/>
                    <a:pt x="4418" y="9720"/>
                  </a:cubicBezTo>
                  <a:cubicBezTo>
                    <a:pt x="4418" y="10615"/>
                    <a:pt x="5078" y="11340"/>
                    <a:pt x="5891" y="11340"/>
                  </a:cubicBezTo>
                  <a:cubicBezTo>
                    <a:pt x="6704" y="11340"/>
                    <a:pt x="7364" y="10615"/>
                    <a:pt x="7364" y="9720"/>
                  </a:cubicBezTo>
                  <a:cubicBezTo>
                    <a:pt x="7364" y="8826"/>
                    <a:pt x="6704" y="8100"/>
                    <a:pt x="5891" y="8100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354" name="文本框 2"/>
            <p:cNvSpPr txBox="1"/>
            <p:nvPr/>
          </p:nvSpPr>
          <p:spPr>
            <a:xfrm>
              <a:off x="1033144" y="69850"/>
              <a:ext cx="3152141" cy="510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宋体" panose="02010600030101010101" pitchFamily="2" charset="-122"/>
                </a:defRPr>
              </a:lvl1pPr>
            </a:lstStyle>
            <a:p>
              <a:r>
                <a:t>队列与通信的原理说明</a:t>
              </a:r>
            </a:p>
          </p:txBody>
        </p:sp>
      </p:grpSp>
      <p:sp>
        <p:nvSpPr>
          <p:cNvPr id="356" name="文本框 4"/>
          <p:cNvSpPr txBox="1"/>
          <p:nvPr/>
        </p:nvSpPr>
        <p:spPr>
          <a:xfrm>
            <a:off x="2229484" y="5425440"/>
            <a:ext cx="7869557" cy="133794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800">
                <a:latin typeface="Malgun Gothic Semilight" panose="020B0502040204020203" charset="-122"/>
                <a:ea typeface="Malgun Gothic Semilight" panose="020B0502040204020203" charset="-122"/>
                <a:cs typeface="Malgun Gothic Semilight" panose="020B0502040204020203" charset="-122"/>
                <a:sym typeface="Malgun Gothic Semilight" panose="020B0502040204020203" charset="-122"/>
              </a:defRPr>
            </a:pPr>
            <a:endParaRPr dirty="0"/>
          </a:p>
          <a:p>
            <a:pPr marL="285750" indent="-285750">
              <a:lnSpc>
                <a:spcPct val="150000"/>
              </a:lnSpc>
              <a:buSzPct val="100000"/>
              <a:buFont typeface="Arial" panose="020B0604020202020204"/>
              <a:buChar char="•"/>
              <a:defRPr sz="1800">
                <a:latin typeface="Malgun Gothic Semilight" panose="020B0502040204020203" charset="-122"/>
                <a:ea typeface="Malgun Gothic Semilight" panose="020B0502040204020203" charset="-122"/>
                <a:cs typeface="Malgun Gothic Semilight" panose="020B0502040204020203" charset="-122"/>
                <a:sym typeface="Malgun Gothic Semilight" panose="020B0502040204020203" charset="-122"/>
              </a:defRPr>
            </a:pPr>
            <a:r>
              <a:rPr dirty="0" err="1"/>
              <a:t>针对某个队列，任意任务都可存取信息（记录信息的地址</a:t>
            </a:r>
            <a:r>
              <a:rPr dirty="0"/>
              <a:t>）</a:t>
            </a:r>
            <a:endParaRPr dirty="0"/>
          </a:p>
          <a:p>
            <a:pPr>
              <a:lnSpc>
                <a:spcPct val="150000"/>
              </a:lnSpc>
              <a:defRPr sz="1800">
                <a:latin typeface="Malgun Gothic Semilight" panose="020B0502040204020203" charset="-122"/>
                <a:ea typeface="Malgun Gothic Semilight" panose="020B0502040204020203" charset="-122"/>
                <a:cs typeface="Malgun Gothic Semilight" panose="020B0502040204020203" charset="-122"/>
                <a:sym typeface="Malgun Gothic Semilight" panose="020B0502040204020203" charset="-122"/>
              </a:defRPr>
            </a:pPr>
            <a:endParaRPr dirty="0"/>
          </a:p>
        </p:txBody>
      </p:sp>
      <p:pic>
        <p:nvPicPr>
          <p:cNvPr id="357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525" y="2407920"/>
            <a:ext cx="6631941" cy="89598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58" name="图片 7" descr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3595" y="4398010"/>
            <a:ext cx="6706870" cy="97599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59" name="文本框 8"/>
          <p:cNvSpPr txBox="1"/>
          <p:nvPr/>
        </p:nvSpPr>
        <p:spPr>
          <a:xfrm>
            <a:off x="1195706" y="6339838"/>
            <a:ext cx="2416811" cy="2565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9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rPr dirty="0" err="1"/>
              <a:t>图源</a:t>
            </a:r>
            <a:r>
              <a:rPr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：</a:t>
            </a:r>
            <a:r>
              <a:rPr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Real</a:t>
            </a:r>
            <a:r>
              <a:rPr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Time Engineers Ltd.(2016).  p. 105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3" name="直接箭头连接符 2"/>
          <p:cNvCxnSpPr/>
          <p:nvPr/>
        </p:nvCxnSpPr>
        <p:spPr>
          <a:xfrm flipH="1">
            <a:off x="4321175" y="1995805"/>
            <a:ext cx="1632585" cy="606425"/>
          </a:xfrm>
          <a:prstGeom prst="straightConnector1">
            <a:avLst/>
          </a:prstGeom>
          <a:noFill/>
          <a:ln w="28575" cap="flat" cmpd="sng">
            <a:solidFill>
              <a:schemeClr val="accent1">
                <a:shade val="50000"/>
              </a:schemeClr>
            </a:solidFill>
            <a:prstDash val="sysDot"/>
            <a:round/>
            <a:tailEnd type="arrow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" name="文本框 3"/>
          <p:cNvSpPr txBox="1"/>
          <p:nvPr/>
        </p:nvSpPr>
        <p:spPr>
          <a:xfrm>
            <a:off x="6011545" y="1770380"/>
            <a:ext cx="1048385" cy="3073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链表</a:t>
            </a: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rgbClr val="0070C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" name="文本框 6"/>
          <p:cNvSpPr txBox="1"/>
          <p:nvPr/>
        </p:nvSpPr>
        <p:spPr>
          <a:xfrm>
            <a:off x="1195706" y="6560904"/>
            <a:ext cx="8766810" cy="25391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800"/>
            </a:pPr>
            <a:r>
              <a:rPr sz="1000" dirty="0"/>
              <a:t>Real Time Engineers Ltd. (2016). Mastering the </a:t>
            </a:r>
            <a:r>
              <a:rPr sz="1000" dirty="0" err="1"/>
              <a:t>FreeRTOS</a:t>
            </a:r>
            <a:r>
              <a:rPr sz="1000" dirty="0"/>
              <a:t>™ Real Time Kernel. </a:t>
            </a:r>
            <a:r>
              <a:rPr sz="1000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摘自</a:t>
            </a:r>
            <a:r>
              <a:rPr sz="10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rPr>
              <a:t> 	</a:t>
            </a:r>
            <a:r>
              <a:rPr sz="1000" dirty="0"/>
              <a:t>https://www.freertos.org/Documentation/RTOS_book.html</a:t>
            </a:r>
            <a:endParaRPr sz="1000" dirty="0"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52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3290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矩形 3"/>
          <p:cNvSpPr/>
          <p:nvPr/>
        </p:nvSpPr>
        <p:spPr>
          <a:xfrm>
            <a:off x="-5080" y="-17780"/>
            <a:ext cx="5848985" cy="6898005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87400" y="3108325"/>
            <a:ext cx="4051300" cy="830580"/>
          </a:xfrm>
          <a:prstGeom prst="rect">
            <a:avLst/>
          </a:prstGeom>
          <a:noFill/>
          <a:ln w="28575" cap="flat" cmpd="sng">
            <a:solidFill>
              <a:schemeClr val="bg1"/>
            </a:solidFill>
            <a:prstDash val="solid"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功能</a:t>
            </a:r>
            <a:r>
              <a:rPr kumimoji="0" lang="zh-CN" altLang="en-US" sz="54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演示</a:t>
            </a:r>
            <a:endParaRPr kumimoji="0" lang="zh-CN" altLang="en-US" sz="54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92" name="IMG_7069.png" descr="IMG_706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063400">
            <a:off x="5776849" y="94615"/>
            <a:ext cx="5143503" cy="6858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标题 1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/>
          <a:lstStyle>
            <a:lvl1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t>总结</a:t>
            </a:r>
          </a:p>
        </p:txBody>
      </p:sp>
      <p:pic>
        <p:nvPicPr>
          <p:cNvPr id="362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9005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367" name="组合 6"/>
          <p:cNvGrpSpPr/>
          <p:nvPr/>
        </p:nvGrpSpPr>
        <p:grpSpPr>
          <a:xfrm>
            <a:off x="2061210" y="2069464"/>
            <a:ext cx="1423670" cy="1328420"/>
            <a:chOff x="0" y="0"/>
            <a:chExt cx="1423669" cy="1328418"/>
          </a:xfrm>
        </p:grpSpPr>
        <p:sp>
          <p:nvSpPr>
            <p:cNvPr id="363" name="弧形 7"/>
            <p:cNvSpPr/>
            <p:nvPr/>
          </p:nvSpPr>
          <p:spPr>
            <a:xfrm>
              <a:off x="590232" y="0"/>
              <a:ext cx="833438" cy="833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1929" y="0"/>
                    <a:pt x="21600" y="9671"/>
                    <a:pt x="21600" y="21600"/>
                  </a:cubicBez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grpSp>
          <p:nvGrpSpPr>
            <p:cNvPr id="366" name="组合 4"/>
            <p:cNvGrpSpPr/>
            <p:nvPr/>
          </p:nvGrpSpPr>
          <p:grpSpPr>
            <a:xfrm>
              <a:off x="0" y="146685"/>
              <a:ext cx="1181736" cy="1181734"/>
              <a:chOff x="0" y="0"/>
              <a:chExt cx="1181735" cy="1181733"/>
            </a:xfrm>
          </p:grpSpPr>
          <p:sp>
            <p:nvSpPr>
              <p:cNvPr id="364" name="流程图: 接点 3"/>
              <p:cNvSpPr/>
              <p:nvPr/>
            </p:nvSpPr>
            <p:spPr>
              <a:xfrm>
                <a:off x="0" y="0"/>
                <a:ext cx="1181736" cy="118173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18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Calibri" panose="020F0502020204030204"/>
                  </a:defRPr>
                </a:pPr>
              </a:p>
            </p:txBody>
          </p:sp>
          <p:sp>
            <p:nvSpPr>
              <p:cNvPr id="365" name="car_163942"/>
              <p:cNvSpPr/>
              <p:nvPr/>
            </p:nvSpPr>
            <p:spPr>
              <a:xfrm>
                <a:off x="286100" y="310069"/>
                <a:ext cx="609534" cy="5615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918" y="6918"/>
                    </a:moveTo>
                    <a:lnTo>
                      <a:pt x="15050" y="6918"/>
                    </a:lnTo>
                    <a:lnTo>
                      <a:pt x="14888" y="5870"/>
                    </a:lnTo>
                    <a:cubicBezTo>
                      <a:pt x="14381" y="2490"/>
                      <a:pt x="11669" y="0"/>
                      <a:pt x="8500" y="0"/>
                    </a:cubicBezTo>
                    <a:lnTo>
                      <a:pt x="5007" y="0"/>
                    </a:lnTo>
                    <a:cubicBezTo>
                      <a:pt x="4593" y="0"/>
                      <a:pt x="4225" y="352"/>
                      <a:pt x="4133" y="797"/>
                    </a:cubicBezTo>
                    <a:lnTo>
                      <a:pt x="3195" y="6918"/>
                    </a:lnTo>
                    <a:lnTo>
                      <a:pt x="917" y="6918"/>
                    </a:lnTo>
                    <a:cubicBezTo>
                      <a:pt x="414" y="6918"/>
                      <a:pt x="0" y="7370"/>
                      <a:pt x="0" y="7915"/>
                    </a:cubicBezTo>
                    <a:lnTo>
                      <a:pt x="0" y="15579"/>
                    </a:lnTo>
                    <a:cubicBezTo>
                      <a:pt x="0" y="16125"/>
                      <a:pt x="414" y="16573"/>
                      <a:pt x="917" y="16573"/>
                    </a:cubicBezTo>
                    <a:lnTo>
                      <a:pt x="2149" y="16573"/>
                    </a:lnTo>
                    <a:cubicBezTo>
                      <a:pt x="2123" y="16770"/>
                      <a:pt x="2116" y="16971"/>
                      <a:pt x="2116" y="17172"/>
                    </a:cubicBezTo>
                    <a:cubicBezTo>
                      <a:pt x="2116" y="19612"/>
                      <a:pt x="3950" y="21600"/>
                      <a:pt x="6202" y="21600"/>
                    </a:cubicBezTo>
                    <a:cubicBezTo>
                      <a:pt x="8454" y="21600"/>
                      <a:pt x="10249" y="19612"/>
                      <a:pt x="10292" y="17172"/>
                    </a:cubicBezTo>
                    <a:cubicBezTo>
                      <a:pt x="10292" y="16971"/>
                      <a:pt x="10278" y="16770"/>
                      <a:pt x="10255" y="16573"/>
                    </a:cubicBezTo>
                    <a:lnTo>
                      <a:pt x="11388" y="16573"/>
                    </a:lnTo>
                    <a:cubicBezTo>
                      <a:pt x="11361" y="16770"/>
                      <a:pt x="11351" y="16971"/>
                      <a:pt x="11351" y="17172"/>
                    </a:cubicBezTo>
                    <a:cubicBezTo>
                      <a:pt x="11351" y="19612"/>
                      <a:pt x="13189" y="21600"/>
                      <a:pt x="15441" y="21600"/>
                    </a:cubicBezTo>
                    <a:cubicBezTo>
                      <a:pt x="17643" y="21600"/>
                      <a:pt x="19484" y="19612"/>
                      <a:pt x="19527" y="17172"/>
                    </a:cubicBezTo>
                    <a:cubicBezTo>
                      <a:pt x="19527" y="16971"/>
                      <a:pt x="19514" y="16770"/>
                      <a:pt x="19494" y="16573"/>
                    </a:cubicBezTo>
                    <a:lnTo>
                      <a:pt x="20679" y="16573"/>
                    </a:lnTo>
                    <a:cubicBezTo>
                      <a:pt x="21183" y="16573"/>
                      <a:pt x="21600" y="16125"/>
                      <a:pt x="21600" y="15579"/>
                    </a:cubicBezTo>
                    <a:lnTo>
                      <a:pt x="21600" y="10900"/>
                    </a:lnTo>
                    <a:cubicBezTo>
                      <a:pt x="21590" y="8712"/>
                      <a:pt x="19938" y="6918"/>
                      <a:pt x="17918" y="6918"/>
                    </a:cubicBezTo>
                    <a:close/>
                    <a:moveTo>
                      <a:pt x="5831" y="1945"/>
                    </a:moveTo>
                    <a:lnTo>
                      <a:pt x="8543" y="1945"/>
                    </a:lnTo>
                    <a:cubicBezTo>
                      <a:pt x="10838" y="1945"/>
                      <a:pt x="12769" y="3739"/>
                      <a:pt x="13139" y="6171"/>
                    </a:cubicBezTo>
                    <a:lnTo>
                      <a:pt x="13232" y="6918"/>
                    </a:lnTo>
                    <a:lnTo>
                      <a:pt x="5007" y="6918"/>
                    </a:lnTo>
                    <a:lnTo>
                      <a:pt x="5831" y="1945"/>
                    </a:lnTo>
                    <a:close/>
                    <a:moveTo>
                      <a:pt x="6199" y="19716"/>
                    </a:moveTo>
                    <a:cubicBezTo>
                      <a:pt x="4914" y="19716"/>
                      <a:pt x="3904" y="18622"/>
                      <a:pt x="3904" y="17230"/>
                    </a:cubicBezTo>
                    <a:cubicBezTo>
                      <a:pt x="3904" y="15838"/>
                      <a:pt x="4957" y="14740"/>
                      <a:pt x="6199" y="14740"/>
                    </a:cubicBezTo>
                    <a:cubicBezTo>
                      <a:pt x="7441" y="14740"/>
                      <a:pt x="8494" y="15838"/>
                      <a:pt x="8494" y="17230"/>
                    </a:cubicBezTo>
                    <a:cubicBezTo>
                      <a:pt x="8500" y="18622"/>
                      <a:pt x="7487" y="19716"/>
                      <a:pt x="6199" y="19716"/>
                    </a:cubicBezTo>
                    <a:close/>
                    <a:moveTo>
                      <a:pt x="15434" y="19716"/>
                    </a:moveTo>
                    <a:cubicBezTo>
                      <a:pt x="14149" y="19716"/>
                      <a:pt x="13139" y="18622"/>
                      <a:pt x="13139" y="17230"/>
                    </a:cubicBezTo>
                    <a:cubicBezTo>
                      <a:pt x="13139" y="15838"/>
                      <a:pt x="14196" y="14740"/>
                      <a:pt x="15434" y="14740"/>
                    </a:cubicBezTo>
                    <a:cubicBezTo>
                      <a:pt x="16676" y="14740"/>
                      <a:pt x="17732" y="15838"/>
                      <a:pt x="17732" y="17230"/>
                    </a:cubicBezTo>
                    <a:cubicBezTo>
                      <a:pt x="17732" y="18622"/>
                      <a:pt x="16676" y="19716"/>
                      <a:pt x="15434" y="19716"/>
                    </a:cubicBezTo>
                    <a:close/>
                    <a:moveTo>
                      <a:pt x="19799" y="14589"/>
                    </a:moveTo>
                    <a:lnTo>
                      <a:pt x="18746" y="14589"/>
                    </a:lnTo>
                    <a:cubicBezTo>
                      <a:pt x="18001" y="13473"/>
                      <a:pt x="16795" y="12745"/>
                      <a:pt x="15431" y="12745"/>
                    </a:cubicBezTo>
                    <a:cubicBezTo>
                      <a:pt x="14070" y="12745"/>
                      <a:pt x="12861" y="13473"/>
                      <a:pt x="12116" y="14589"/>
                    </a:cubicBezTo>
                    <a:lnTo>
                      <a:pt x="9510" y="14589"/>
                    </a:lnTo>
                    <a:cubicBezTo>
                      <a:pt x="8765" y="13473"/>
                      <a:pt x="7560" y="12745"/>
                      <a:pt x="6196" y="12745"/>
                    </a:cubicBezTo>
                    <a:cubicBezTo>
                      <a:pt x="4831" y="12745"/>
                      <a:pt x="3626" y="13473"/>
                      <a:pt x="2878" y="14589"/>
                    </a:cubicBezTo>
                    <a:lnTo>
                      <a:pt x="1791" y="14589"/>
                    </a:lnTo>
                    <a:lnTo>
                      <a:pt x="1791" y="8812"/>
                    </a:lnTo>
                    <a:lnTo>
                      <a:pt x="17918" y="8812"/>
                    </a:lnTo>
                    <a:cubicBezTo>
                      <a:pt x="18971" y="8812"/>
                      <a:pt x="19802" y="9709"/>
                      <a:pt x="19802" y="10857"/>
                    </a:cubicBezTo>
                    <a:lnTo>
                      <a:pt x="19802" y="14589"/>
                    </a:lnTo>
                    <a:lnTo>
                      <a:pt x="19799" y="14589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1800">
                    <a:latin typeface="+mn-lt"/>
                    <a:ea typeface="+mn-ea"/>
                    <a:cs typeface="+mn-cs"/>
                    <a:sym typeface="Calibri" panose="020F0502020204030204"/>
                  </a:defRPr>
                </a:pPr>
              </a:p>
            </p:txBody>
          </p:sp>
        </p:grpSp>
      </p:grpSp>
      <p:sp>
        <p:nvSpPr>
          <p:cNvPr id="368" name="文本框 5"/>
          <p:cNvSpPr txBox="1"/>
          <p:nvPr/>
        </p:nvSpPr>
        <p:spPr>
          <a:xfrm>
            <a:off x="1470659" y="4279900"/>
            <a:ext cx="2884170" cy="70675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rPr lang="zh-CN"/>
              <a:t>完成基本控制，</a:t>
            </a:r>
            <a:endParaRPr lang="zh-CN"/>
          </a:p>
          <a:p>
            <a:r>
              <a:t>实现小车的循</a:t>
            </a:r>
            <a:r>
              <a:rPr lang="zh-CN"/>
              <a:t>轨避障</a:t>
            </a:r>
            <a:r>
              <a:t>功能</a:t>
            </a:r>
          </a:p>
        </p:txBody>
      </p:sp>
      <p:grpSp>
        <p:nvGrpSpPr>
          <p:cNvPr id="373" name="组合 8"/>
          <p:cNvGrpSpPr/>
          <p:nvPr/>
        </p:nvGrpSpPr>
        <p:grpSpPr>
          <a:xfrm>
            <a:off x="5668645" y="2215515"/>
            <a:ext cx="1424305" cy="1518921"/>
            <a:chOff x="0" y="0"/>
            <a:chExt cx="1424304" cy="1518919"/>
          </a:xfrm>
        </p:grpSpPr>
        <p:sp>
          <p:nvSpPr>
            <p:cNvPr id="369" name="弧形 14"/>
            <p:cNvSpPr/>
            <p:nvPr/>
          </p:nvSpPr>
          <p:spPr>
            <a:xfrm rot="10800000" flipH="1">
              <a:off x="590867" y="685482"/>
              <a:ext cx="833438" cy="833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1929" y="0"/>
                    <a:pt x="21600" y="9671"/>
                    <a:pt x="21600" y="21600"/>
                  </a:cubicBezTo>
                </a:path>
              </a:pathLst>
            </a:custGeom>
            <a:noFill/>
            <a:ln w="952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800">
                  <a:latin typeface="+mn-lt"/>
                  <a:ea typeface="+mn-ea"/>
                  <a:cs typeface="+mn-cs"/>
                  <a:sym typeface="Calibri" panose="020F0502020204030204"/>
                </a:defRPr>
              </a:pPr>
            </a:p>
          </p:txBody>
        </p:sp>
        <p:grpSp>
          <p:nvGrpSpPr>
            <p:cNvPr id="372" name="组合 9"/>
            <p:cNvGrpSpPr/>
            <p:nvPr/>
          </p:nvGrpSpPr>
          <p:grpSpPr>
            <a:xfrm>
              <a:off x="0" y="0"/>
              <a:ext cx="1181736" cy="1181734"/>
              <a:chOff x="0" y="0"/>
              <a:chExt cx="1181735" cy="1181733"/>
            </a:xfrm>
          </p:grpSpPr>
          <p:sp>
            <p:nvSpPr>
              <p:cNvPr id="370" name="流程图: 接点 13"/>
              <p:cNvSpPr/>
              <p:nvPr/>
            </p:nvSpPr>
            <p:spPr>
              <a:xfrm>
                <a:off x="0" y="0"/>
                <a:ext cx="1181736" cy="118173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18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Calibri" panose="020F0502020204030204"/>
                  </a:defRPr>
                </a:pPr>
              </a:p>
            </p:txBody>
          </p:sp>
          <p:sp>
            <p:nvSpPr>
              <p:cNvPr id="371" name="desk-computer-investments_73272"/>
              <p:cNvSpPr/>
              <p:nvPr/>
            </p:nvSpPr>
            <p:spPr>
              <a:xfrm>
                <a:off x="286100" y="419646"/>
                <a:ext cx="609534" cy="3424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864" y="12899"/>
                    </a:moveTo>
                    <a:lnTo>
                      <a:pt x="15935" y="12899"/>
                    </a:lnTo>
                    <a:lnTo>
                      <a:pt x="15935" y="3560"/>
                    </a:lnTo>
                    <a:lnTo>
                      <a:pt x="18864" y="3560"/>
                    </a:lnTo>
                    <a:lnTo>
                      <a:pt x="18864" y="12899"/>
                    </a:lnTo>
                    <a:close/>
                    <a:moveTo>
                      <a:pt x="21600" y="20723"/>
                    </a:moveTo>
                    <a:cubicBezTo>
                      <a:pt x="21600" y="21201"/>
                      <a:pt x="21376" y="21600"/>
                      <a:pt x="21099" y="21600"/>
                    </a:cubicBezTo>
                    <a:lnTo>
                      <a:pt x="501" y="21600"/>
                    </a:lnTo>
                    <a:cubicBezTo>
                      <a:pt x="224" y="21600"/>
                      <a:pt x="0" y="21201"/>
                      <a:pt x="0" y="20723"/>
                    </a:cubicBezTo>
                    <a:cubicBezTo>
                      <a:pt x="0" y="20232"/>
                      <a:pt x="224" y="19833"/>
                      <a:pt x="501" y="19833"/>
                    </a:cubicBezTo>
                    <a:lnTo>
                      <a:pt x="3737" y="19833"/>
                    </a:lnTo>
                    <a:cubicBezTo>
                      <a:pt x="3774" y="19408"/>
                      <a:pt x="3976" y="19076"/>
                      <a:pt x="4230" y="19076"/>
                    </a:cubicBezTo>
                    <a:cubicBezTo>
                      <a:pt x="4589" y="19076"/>
                      <a:pt x="4896" y="18691"/>
                      <a:pt x="5030" y="18133"/>
                    </a:cubicBezTo>
                    <a:lnTo>
                      <a:pt x="934" y="18133"/>
                    </a:lnTo>
                    <a:cubicBezTo>
                      <a:pt x="658" y="18133"/>
                      <a:pt x="441" y="17734"/>
                      <a:pt x="441" y="17256"/>
                    </a:cubicBezTo>
                    <a:lnTo>
                      <a:pt x="441" y="3069"/>
                    </a:lnTo>
                    <a:cubicBezTo>
                      <a:pt x="441" y="2577"/>
                      <a:pt x="658" y="2179"/>
                      <a:pt x="934" y="2179"/>
                    </a:cubicBezTo>
                    <a:lnTo>
                      <a:pt x="12295" y="2179"/>
                    </a:lnTo>
                    <a:cubicBezTo>
                      <a:pt x="12564" y="2179"/>
                      <a:pt x="12788" y="2577"/>
                      <a:pt x="12788" y="3069"/>
                    </a:cubicBezTo>
                    <a:lnTo>
                      <a:pt x="12788" y="17256"/>
                    </a:lnTo>
                    <a:cubicBezTo>
                      <a:pt x="12788" y="17734"/>
                      <a:pt x="12564" y="18133"/>
                      <a:pt x="12295" y="18133"/>
                    </a:cubicBezTo>
                    <a:lnTo>
                      <a:pt x="8199" y="18133"/>
                    </a:lnTo>
                    <a:cubicBezTo>
                      <a:pt x="8334" y="18691"/>
                      <a:pt x="8640" y="19076"/>
                      <a:pt x="8999" y="19076"/>
                    </a:cubicBezTo>
                    <a:cubicBezTo>
                      <a:pt x="9253" y="19076"/>
                      <a:pt x="9455" y="19408"/>
                      <a:pt x="9492" y="19833"/>
                    </a:cubicBezTo>
                    <a:lnTo>
                      <a:pt x="13984" y="19833"/>
                    </a:lnTo>
                    <a:lnTo>
                      <a:pt x="13984" y="877"/>
                    </a:lnTo>
                    <a:cubicBezTo>
                      <a:pt x="13984" y="385"/>
                      <a:pt x="14208" y="0"/>
                      <a:pt x="14485" y="0"/>
                    </a:cubicBezTo>
                    <a:lnTo>
                      <a:pt x="20314" y="0"/>
                    </a:lnTo>
                    <a:cubicBezTo>
                      <a:pt x="20591" y="0"/>
                      <a:pt x="20808" y="385"/>
                      <a:pt x="20808" y="877"/>
                    </a:cubicBezTo>
                    <a:lnTo>
                      <a:pt x="20808" y="19833"/>
                    </a:lnTo>
                    <a:lnTo>
                      <a:pt x="21099" y="19833"/>
                    </a:lnTo>
                    <a:cubicBezTo>
                      <a:pt x="21376" y="19833"/>
                      <a:pt x="21600" y="20232"/>
                      <a:pt x="21600" y="20723"/>
                    </a:cubicBezTo>
                    <a:close/>
                    <a:moveTo>
                      <a:pt x="6562" y="13457"/>
                    </a:moveTo>
                    <a:lnTo>
                      <a:pt x="9447" y="8834"/>
                    </a:lnTo>
                    <a:cubicBezTo>
                      <a:pt x="9537" y="9113"/>
                      <a:pt x="9701" y="9299"/>
                      <a:pt x="9888" y="9299"/>
                    </a:cubicBezTo>
                    <a:cubicBezTo>
                      <a:pt x="10165" y="9299"/>
                      <a:pt x="10389" y="8900"/>
                      <a:pt x="10389" y="8422"/>
                    </a:cubicBezTo>
                    <a:lnTo>
                      <a:pt x="10389" y="6934"/>
                    </a:lnTo>
                    <a:cubicBezTo>
                      <a:pt x="10389" y="6881"/>
                      <a:pt x="10389" y="6828"/>
                      <a:pt x="10381" y="6775"/>
                    </a:cubicBezTo>
                    <a:cubicBezTo>
                      <a:pt x="10381" y="6762"/>
                      <a:pt x="10374" y="6748"/>
                      <a:pt x="10374" y="6722"/>
                    </a:cubicBezTo>
                    <a:cubicBezTo>
                      <a:pt x="10367" y="6695"/>
                      <a:pt x="10359" y="6655"/>
                      <a:pt x="10352" y="6615"/>
                    </a:cubicBezTo>
                    <a:cubicBezTo>
                      <a:pt x="10352" y="6602"/>
                      <a:pt x="10352" y="6589"/>
                      <a:pt x="10344" y="6576"/>
                    </a:cubicBezTo>
                    <a:cubicBezTo>
                      <a:pt x="10337" y="6536"/>
                      <a:pt x="10322" y="6483"/>
                      <a:pt x="10307" y="6443"/>
                    </a:cubicBezTo>
                    <a:cubicBezTo>
                      <a:pt x="10299" y="6443"/>
                      <a:pt x="10299" y="6430"/>
                      <a:pt x="10292" y="6416"/>
                    </a:cubicBezTo>
                    <a:cubicBezTo>
                      <a:pt x="10284" y="6390"/>
                      <a:pt x="10269" y="6350"/>
                      <a:pt x="10254" y="6323"/>
                    </a:cubicBezTo>
                    <a:cubicBezTo>
                      <a:pt x="10247" y="6310"/>
                      <a:pt x="10239" y="6297"/>
                      <a:pt x="10232" y="6297"/>
                    </a:cubicBezTo>
                    <a:cubicBezTo>
                      <a:pt x="10217" y="6270"/>
                      <a:pt x="10202" y="6244"/>
                      <a:pt x="10180" y="6217"/>
                    </a:cubicBezTo>
                    <a:cubicBezTo>
                      <a:pt x="10172" y="6204"/>
                      <a:pt x="10172" y="6204"/>
                      <a:pt x="10165" y="6190"/>
                    </a:cubicBezTo>
                    <a:cubicBezTo>
                      <a:pt x="10142" y="6164"/>
                      <a:pt x="10120" y="6151"/>
                      <a:pt x="10090" y="6124"/>
                    </a:cubicBezTo>
                    <a:cubicBezTo>
                      <a:pt x="10090" y="6124"/>
                      <a:pt x="10090" y="6124"/>
                      <a:pt x="10090" y="6124"/>
                    </a:cubicBezTo>
                    <a:cubicBezTo>
                      <a:pt x="10082" y="6111"/>
                      <a:pt x="10075" y="6111"/>
                      <a:pt x="10068" y="6111"/>
                    </a:cubicBezTo>
                    <a:cubicBezTo>
                      <a:pt x="10045" y="6097"/>
                      <a:pt x="10023" y="6084"/>
                      <a:pt x="10008" y="6071"/>
                    </a:cubicBezTo>
                    <a:cubicBezTo>
                      <a:pt x="9993" y="6071"/>
                      <a:pt x="9985" y="6071"/>
                      <a:pt x="9978" y="6058"/>
                    </a:cubicBezTo>
                    <a:cubicBezTo>
                      <a:pt x="9955" y="6058"/>
                      <a:pt x="9926" y="6058"/>
                      <a:pt x="9903" y="6044"/>
                    </a:cubicBezTo>
                    <a:cubicBezTo>
                      <a:pt x="9896" y="6044"/>
                      <a:pt x="9896" y="6044"/>
                      <a:pt x="9888" y="6044"/>
                    </a:cubicBezTo>
                    <a:lnTo>
                      <a:pt x="8961" y="6044"/>
                    </a:lnTo>
                    <a:cubicBezTo>
                      <a:pt x="8685" y="6044"/>
                      <a:pt x="8461" y="6443"/>
                      <a:pt x="8461" y="6934"/>
                    </a:cubicBezTo>
                    <a:cubicBezTo>
                      <a:pt x="8461" y="7240"/>
                      <a:pt x="8550" y="7519"/>
                      <a:pt x="8685" y="7678"/>
                    </a:cubicBezTo>
                    <a:lnTo>
                      <a:pt x="6271" y="11544"/>
                    </a:lnTo>
                    <a:lnTo>
                      <a:pt x="5583" y="10136"/>
                    </a:lnTo>
                    <a:cubicBezTo>
                      <a:pt x="5411" y="9790"/>
                      <a:pt x="5120" y="9737"/>
                      <a:pt x="4910" y="10003"/>
                    </a:cubicBezTo>
                    <a:lnTo>
                      <a:pt x="2519" y="13191"/>
                    </a:lnTo>
                    <a:cubicBezTo>
                      <a:pt x="2295" y="13497"/>
                      <a:pt x="2250" y="14041"/>
                      <a:pt x="2414" y="14440"/>
                    </a:cubicBezTo>
                    <a:cubicBezTo>
                      <a:pt x="2511" y="14666"/>
                      <a:pt x="2661" y="14785"/>
                      <a:pt x="2818" y="14785"/>
                    </a:cubicBezTo>
                    <a:cubicBezTo>
                      <a:pt x="2922" y="14785"/>
                      <a:pt x="3027" y="14732"/>
                      <a:pt x="3117" y="14613"/>
                    </a:cubicBezTo>
                    <a:lnTo>
                      <a:pt x="5135" y="11916"/>
                    </a:lnTo>
                    <a:lnTo>
                      <a:pt x="5852" y="13377"/>
                    </a:lnTo>
                    <a:cubicBezTo>
                      <a:pt x="5942" y="13563"/>
                      <a:pt x="6061" y="13669"/>
                      <a:pt x="6196" y="13683"/>
                    </a:cubicBezTo>
                    <a:cubicBezTo>
                      <a:pt x="6331" y="13696"/>
                      <a:pt x="6465" y="13616"/>
                      <a:pt x="6562" y="13457"/>
                    </a:cubicBezTo>
                    <a:close/>
                    <a:moveTo>
                      <a:pt x="18289" y="17787"/>
                    </a:moveTo>
                    <a:cubicBezTo>
                      <a:pt x="18289" y="16911"/>
                      <a:pt x="17885" y="16207"/>
                      <a:pt x="17400" y="16207"/>
                    </a:cubicBezTo>
                    <a:cubicBezTo>
                      <a:pt x="16914" y="16207"/>
                      <a:pt x="16510" y="16911"/>
                      <a:pt x="16510" y="17787"/>
                    </a:cubicBezTo>
                    <a:cubicBezTo>
                      <a:pt x="16510" y="18651"/>
                      <a:pt x="16914" y="19355"/>
                      <a:pt x="17400" y="19355"/>
                    </a:cubicBezTo>
                    <a:cubicBezTo>
                      <a:pt x="17885" y="19355"/>
                      <a:pt x="18289" y="18651"/>
                      <a:pt x="18289" y="17787"/>
                    </a:cubicBezTo>
                    <a:close/>
                    <a:moveTo>
                      <a:pt x="19866" y="2670"/>
                    </a:moveTo>
                    <a:cubicBezTo>
                      <a:pt x="19866" y="2179"/>
                      <a:pt x="19642" y="1793"/>
                      <a:pt x="19365" y="1793"/>
                    </a:cubicBezTo>
                    <a:lnTo>
                      <a:pt x="15434" y="1793"/>
                    </a:lnTo>
                    <a:cubicBezTo>
                      <a:pt x="15157" y="1793"/>
                      <a:pt x="14933" y="2179"/>
                      <a:pt x="14933" y="2670"/>
                    </a:cubicBezTo>
                    <a:lnTo>
                      <a:pt x="14933" y="13789"/>
                    </a:lnTo>
                    <a:cubicBezTo>
                      <a:pt x="14933" y="14280"/>
                      <a:pt x="15157" y="14666"/>
                      <a:pt x="15434" y="14666"/>
                    </a:cubicBezTo>
                    <a:lnTo>
                      <a:pt x="19365" y="14666"/>
                    </a:lnTo>
                    <a:cubicBezTo>
                      <a:pt x="19642" y="14666"/>
                      <a:pt x="19866" y="14280"/>
                      <a:pt x="19866" y="13789"/>
                    </a:cubicBezTo>
                    <a:lnTo>
                      <a:pt x="19866" y="267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 sz="1800">
                    <a:latin typeface="+mn-lt"/>
                    <a:ea typeface="+mn-ea"/>
                    <a:cs typeface="+mn-cs"/>
                    <a:sym typeface="Calibri" panose="020F0502020204030204"/>
                  </a:defRPr>
                </a:pPr>
              </a:p>
            </p:txBody>
          </p:sp>
        </p:grpSp>
      </p:grpSp>
      <p:sp>
        <p:nvSpPr>
          <p:cNvPr id="374" name="文本框 10"/>
          <p:cNvSpPr txBox="1"/>
          <p:nvPr/>
        </p:nvSpPr>
        <p:spPr>
          <a:xfrm>
            <a:off x="5261610" y="4113529"/>
            <a:ext cx="2828291" cy="9804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t>编写并调用PWM函数</a:t>
            </a:r>
          </a:p>
          <a:p>
            <a:pPr>
              <a:lnSpc>
                <a:spcPct val="150000"/>
              </a:lnSpc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t>控制小车速度</a:t>
            </a:r>
          </a:p>
        </p:txBody>
      </p:sp>
      <p:sp>
        <p:nvSpPr>
          <p:cNvPr id="375" name="弧形 12"/>
          <p:cNvSpPr/>
          <p:nvPr/>
        </p:nvSpPr>
        <p:spPr>
          <a:xfrm flipV="1">
            <a:off x="9968546" y="2900996"/>
            <a:ext cx="833439" cy="8334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>
            <a:solidFill>
              <a:schemeClr val="accent1"/>
            </a:solidFill>
            <a:miter/>
            <a:tailEnd type="triangle"/>
          </a:ln>
        </p:spPr>
        <p:txBody>
          <a:bodyPr lIns="0" tIns="0" rIns="0" bIns="0" anchor="ctr"/>
          <a:lstStyle/>
          <a:p>
            <a:pPr algn="ctr">
              <a:defRPr sz="1800">
                <a:latin typeface="+mn-lt"/>
                <a:ea typeface="+mn-ea"/>
                <a:cs typeface="+mn-cs"/>
                <a:sym typeface="Calibri" panose="020F0502020204030204"/>
              </a:defRPr>
            </a:pPr>
          </a:p>
        </p:txBody>
      </p:sp>
      <p:sp>
        <p:nvSpPr>
          <p:cNvPr id="376" name="流程图: 接点 13"/>
          <p:cNvSpPr/>
          <p:nvPr/>
        </p:nvSpPr>
        <p:spPr>
          <a:xfrm>
            <a:off x="9377680" y="2215514"/>
            <a:ext cx="1181737" cy="1181737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 panose="020F0502020204030204"/>
              </a:defRPr>
            </a:pPr>
          </a:p>
        </p:txBody>
      </p:sp>
      <p:sp>
        <p:nvSpPr>
          <p:cNvPr id="377" name="Shape 2588"/>
          <p:cNvSpPr/>
          <p:nvPr/>
        </p:nvSpPr>
        <p:spPr>
          <a:xfrm>
            <a:off x="9759950" y="2635250"/>
            <a:ext cx="417196" cy="3924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  <a:miter lim="400000"/>
          </a:ln>
        </p:spPr>
        <p:txBody>
          <a:bodyPr lIns="0" tIns="0" rIns="0" bIns="0" anchor="ctr"/>
          <a:lstStyle/>
          <a:p>
            <a:pPr algn="ctr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378" name="文本框 19"/>
          <p:cNvSpPr txBox="1"/>
          <p:nvPr/>
        </p:nvSpPr>
        <p:spPr>
          <a:xfrm>
            <a:off x="8797290" y="4113530"/>
            <a:ext cx="3175635" cy="101473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/>
          <a:p>
            <a:pPr>
              <a:lnSpc>
                <a:spcPct val="150000"/>
              </a:lnSpc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t>引入FreeRTOS</a:t>
            </a:r>
          </a:p>
          <a:p>
            <a:pPr>
              <a:lnSpc>
                <a:spcPct val="150000"/>
              </a:lnSpc>
              <a:defRPr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pPr>
            <a:r>
              <a:t>实现多线程控制</a:t>
            </a:r>
            <a:r>
              <a:rPr lang="zh-CN"/>
              <a:t>、</a:t>
            </a:r>
            <a:r>
              <a:rPr lang="zh-CN"/>
              <a:t>队列通信 </a:t>
            </a:r>
            <a:endParaRPr lang="zh-CN"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标题 1"/>
          <p:cNvSpPr txBox="1">
            <a:spLocks noGrp="1"/>
          </p:cNvSpPr>
          <p:nvPr>
            <p:ph type="title"/>
          </p:nvPr>
        </p:nvSpPr>
        <p:spPr>
          <a:xfrm>
            <a:off x="608399" y="608399"/>
            <a:ext cx="10969202" cy="705601"/>
          </a:xfrm>
          <a:prstGeom prst="rect">
            <a:avLst/>
          </a:prstGeom>
        </p:spPr>
        <p:txBody>
          <a:bodyPr/>
          <a:lstStyle>
            <a:lvl1pPr defTabSz="895985">
              <a:defRPr sz="3530" b="0" spc="294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t>展望</a:t>
            </a:r>
          </a:p>
        </p:txBody>
      </p:sp>
      <p:pic>
        <p:nvPicPr>
          <p:cNvPr id="381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19005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82" name="文本框 2"/>
          <p:cNvSpPr txBox="1"/>
          <p:nvPr/>
        </p:nvSpPr>
        <p:spPr>
          <a:xfrm>
            <a:off x="1762124" y="2172970"/>
            <a:ext cx="7190107" cy="30251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200000"/>
              </a:lnSpc>
              <a:defRPr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宋体" panose="02010600030101010101" pitchFamily="2" charset="-122"/>
              </a:defRPr>
            </a:lvl1pPr>
          </a:lstStyle>
          <a:p>
            <a:r>
              <a:rPr dirty="0"/>
              <a:t>通过本项目，我们对RISC-V芯片架构有了充分的了解，我们将在后续的工作中进一步完成智能小车的循迹避障功能，并尝试使用其他传感器，如激光雷达，深度摄像头等，实现对小车的控制。</a:t>
            </a:r>
            <a:endParaRPr dirty="0"/>
          </a:p>
        </p:txBody>
      </p:sp>
      <p:sp>
        <p:nvSpPr>
          <p:cNvPr id="383" name="直接连接符 4"/>
          <p:cNvSpPr/>
          <p:nvPr/>
        </p:nvSpPr>
        <p:spPr>
          <a:xfrm flipV="1">
            <a:off x="419099" y="737234"/>
            <a:ext cx="4732022" cy="1783716"/>
          </a:xfrm>
          <a:prstGeom prst="line">
            <a:avLst/>
          </a:prstGeom>
          <a:ln w="28575">
            <a:solidFill>
              <a:srgbClr val="466DA8"/>
            </a:solidFill>
            <a:miter/>
          </a:ln>
        </p:spPr>
        <p:txBody>
          <a:bodyPr lIns="0" tIns="0" rIns="0" bIns="0"/>
          <a:lstStyle/>
          <a:p>
            <a:pPr>
              <a:defRPr sz="18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81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82175" y="283209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12" name="Group 26"/>
          <p:cNvGrpSpPr/>
          <p:nvPr/>
        </p:nvGrpSpPr>
        <p:grpSpPr>
          <a:xfrm rot="5400000" flipH="1">
            <a:off x="9869805" y="4794250"/>
            <a:ext cx="864235" cy="815340"/>
            <a:chOff x="3053268" y="4800600"/>
            <a:chExt cx="1616703" cy="1600200"/>
          </a:xfrm>
        </p:grpSpPr>
        <p:cxnSp>
          <p:nvCxnSpPr>
            <p:cNvPr id="13" name="Straight Connector 30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31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32"/>
          <p:cNvGrpSpPr/>
          <p:nvPr/>
        </p:nvGrpSpPr>
        <p:grpSpPr>
          <a:xfrm rot="16200000" flipH="1">
            <a:off x="1491615" y="1778000"/>
            <a:ext cx="827405" cy="814705"/>
            <a:chOff x="3053268" y="4800600"/>
            <a:chExt cx="1616703" cy="1600200"/>
          </a:xfrm>
        </p:grpSpPr>
        <p:cxnSp>
          <p:nvCxnSpPr>
            <p:cNvPr id="16" name="Straight Connector 33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34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20"/>
          <p:cNvCxnSpPr/>
          <p:nvPr/>
        </p:nvCxnSpPr>
        <p:spPr>
          <a:xfrm flipV="1">
            <a:off x="5628640" y="4841240"/>
            <a:ext cx="1025525" cy="381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071620" y="3059430"/>
            <a:ext cx="4042410" cy="7385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感谢倾听</a:t>
            </a:r>
            <a:endParaRPr kumimoji="0" lang="zh-CN" altLang="en-US" sz="4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项目总述"/>
          <p:cNvSpPr txBox="1">
            <a:spLocks noGrp="1"/>
          </p:cNvSpPr>
          <p:nvPr>
            <p:ph type="title"/>
          </p:nvPr>
        </p:nvSpPr>
        <p:spPr>
          <a:xfrm>
            <a:off x="2193725" y="178592"/>
            <a:ext cx="7804548" cy="1518050"/>
          </a:xfrm>
          <a:prstGeom prst="rect">
            <a:avLst/>
          </a:prstGeom>
        </p:spPr>
        <p:txBody>
          <a:bodyPr/>
          <a:lstStyle/>
          <a:p>
            <a:r>
              <a:t>项目总述</a:t>
            </a:r>
          </a:p>
        </p:txBody>
      </p:sp>
      <p:sp>
        <p:nvSpPr>
          <p:cNvPr id="160" name="RISC-V 开源架构为物联网时代提供了新的芯片选择，近年来受到越来越多的关注。本项目通过使用 RISC-V SiFive Learn Inventor 芯片，首先通过对寄存器控制，使用红外传感器实现了小车循线行驶。在加入 FreeRTOS 实时多线程操作系统后，实现了芯片与小车的多线程通信，达到多任务并行的效果。"/>
          <p:cNvSpPr txBox="1">
            <a:spLocks noGrp="1"/>
          </p:cNvSpPr>
          <p:nvPr>
            <p:ph type="body" idx="1"/>
          </p:nvPr>
        </p:nvSpPr>
        <p:spPr>
          <a:xfrm>
            <a:off x="5902192" y="2199297"/>
            <a:ext cx="5890582" cy="2880301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algn="l"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dirty="0"/>
              <a:t>RISC-V</a:t>
            </a:r>
            <a:r>
              <a:rPr b="0" dirty="0"/>
              <a:t> </a:t>
            </a:r>
            <a:r>
              <a:rPr b="0" dirty="0" err="1"/>
              <a:t>开源架构</a:t>
            </a:r>
            <a:r>
              <a:rPr lang="zh-CN" altLang="en-US" b="0" dirty="0"/>
              <a:t>的</a:t>
            </a:r>
            <a:r>
              <a:rPr b="0" dirty="0" err="1"/>
              <a:t>物联网</a:t>
            </a:r>
            <a:r>
              <a:rPr lang="zh-CN" altLang="en-US" b="0" dirty="0"/>
              <a:t>应用研究。</a:t>
            </a:r>
            <a:endParaRPr lang="en-US" altLang="zh-CN" b="0" dirty="0"/>
          </a:p>
          <a:p>
            <a:pPr algn="l"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b="0" dirty="0" err="1"/>
              <a:t>本项目使用</a:t>
            </a:r>
            <a:r>
              <a:rPr b="0" dirty="0"/>
              <a:t> </a:t>
            </a:r>
            <a:r>
              <a:rPr dirty="0"/>
              <a:t>RISC-V</a:t>
            </a:r>
            <a:r>
              <a:rPr b="0" dirty="0"/>
              <a:t> </a:t>
            </a:r>
            <a:r>
              <a:rPr dirty="0" err="1"/>
              <a:t>SiFive</a:t>
            </a:r>
            <a:r>
              <a:rPr dirty="0"/>
              <a:t> Learn Inventor </a:t>
            </a:r>
            <a:r>
              <a:rPr b="0" dirty="0" err="1"/>
              <a:t>芯片，通过对寄存器控制，使用红外传感器实现了小车循线行驶</a:t>
            </a:r>
            <a:r>
              <a:rPr b="0" dirty="0"/>
              <a:t>。</a:t>
            </a:r>
            <a:endParaRPr b="0" dirty="0"/>
          </a:p>
          <a:p>
            <a:pPr algn="l">
              <a:defRPr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b="0" dirty="0" err="1"/>
              <a:t>加入</a:t>
            </a:r>
            <a:r>
              <a:rPr b="0" dirty="0"/>
              <a:t> </a:t>
            </a:r>
            <a:r>
              <a:rPr dirty="0" err="1"/>
              <a:t>FreeRTOS</a:t>
            </a:r>
            <a:r>
              <a:rPr b="0" dirty="0"/>
              <a:t> </a:t>
            </a:r>
            <a:r>
              <a:rPr b="0" dirty="0" err="1"/>
              <a:t>实时多线程操作系统后，实现了芯片与小车的多线程通信，达到多任务并行的效果</a:t>
            </a:r>
            <a:r>
              <a:rPr b="0" dirty="0"/>
              <a:t>。</a:t>
            </a:r>
            <a:endParaRPr b="0" dirty="0"/>
          </a:p>
        </p:txBody>
      </p:sp>
      <p:sp>
        <p:nvSpPr>
          <p:cNvPr id="2" name="矩形: 圆角 1"/>
          <p:cNvSpPr/>
          <p:nvPr/>
        </p:nvSpPr>
        <p:spPr>
          <a:xfrm>
            <a:off x="1502228" y="2151290"/>
            <a:ext cx="2726872" cy="425648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RISC-V</a:t>
            </a:r>
            <a:r>
              <a:rPr kumimoji="0" lang="zh-CN" altLang="en-US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开源架构</a:t>
            </a:r>
            <a:endParaRPr kumimoji="0" lang="zh-CN" altLang="en-US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箭头: 下 2"/>
          <p:cNvSpPr/>
          <p:nvPr/>
        </p:nvSpPr>
        <p:spPr>
          <a:xfrm rot="1400638">
            <a:off x="2077810" y="2877911"/>
            <a:ext cx="314325" cy="1408339"/>
          </a:xfrm>
          <a:prstGeom prst="down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4" name="箭头: 下 3"/>
          <p:cNvSpPr/>
          <p:nvPr/>
        </p:nvSpPr>
        <p:spPr>
          <a:xfrm rot="20238163">
            <a:off x="3307895" y="2879386"/>
            <a:ext cx="314325" cy="1408339"/>
          </a:xfrm>
          <a:prstGeom prst="down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1094946" y="4333578"/>
            <a:ext cx="1527404" cy="851297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红外传感器循迹</a:t>
            </a:r>
            <a:endParaRPr kumimoji="0" lang="zh-CN" altLang="en-US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3048352" y="4333577"/>
            <a:ext cx="1748165" cy="851297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5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FreeRTOS</a:t>
            </a:r>
            <a:r>
              <a:rPr kumimoji="0" lang="zh-CN" altLang="en-US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多线程通信</a:t>
            </a:r>
            <a:endParaRPr kumimoji="0" lang="zh-CN" altLang="en-US" sz="2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RISC-I"/>
          <p:cNvGrpSpPr/>
          <p:nvPr/>
        </p:nvGrpSpPr>
        <p:grpSpPr>
          <a:xfrm>
            <a:off x="1436807" y="4491934"/>
            <a:ext cx="1809010" cy="365923"/>
            <a:chOff x="-1" y="-1"/>
            <a:chExt cx="1809009" cy="365922"/>
          </a:xfrm>
        </p:grpSpPr>
        <p:sp>
          <p:nvSpPr>
            <p:cNvPr id="162" name="矩形"/>
            <p:cNvSpPr/>
            <p:nvPr/>
          </p:nvSpPr>
          <p:spPr>
            <a:xfrm>
              <a:off x="-1" y="-1"/>
              <a:ext cx="1809009" cy="365922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3" name="RISC-I"/>
            <p:cNvSpPr txBox="1"/>
            <p:nvPr/>
          </p:nvSpPr>
          <p:spPr>
            <a:xfrm>
              <a:off x="-1" y="-1"/>
              <a:ext cx="1809009" cy="3077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rPr lang="en-US" dirty="0"/>
                <a:t>2013</a:t>
              </a:r>
              <a:endParaRPr dirty="0"/>
            </a:p>
          </p:txBody>
        </p:sp>
      </p:grpSp>
      <p:grpSp>
        <p:nvGrpSpPr>
          <p:cNvPr id="167" name="RISC-IV"/>
          <p:cNvGrpSpPr/>
          <p:nvPr/>
        </p:nvGrpSpPr>
        <p:grpSpPr>
          <a:xfrm>
            <a:off x="7644168" y="2547352"/>
            <a:ext cx="1809010" cy="365923"/>
            <a:chOff x="-1" y="-1"/>
            <a:chExt cx="1809009" cy="365922"/>
          </a:xfrm>
        </p:grpSpPr>
        <p:sp>
          <p:nvSpPr>
            <p:cNvPr id="165" name="矩形"/>
            <p:cNvSpPr/>
            <p:nvPr/>
          </p:nvSpPr>
          <p:spPr>
            <a:xfrm>
              <a:off x="-1" y="-1"/>
              <a:ext cx="1809009" cy="365922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6" name="RISC-IV"/>
            <p:cNvSpPr txBox="1"/>
            <p:nvPr/>
          </p:nvSpPr>
          <p:spPr>
            <a:xfrm>
              <a:off x="-1" y="-1"/>
              <a:ext cx="1809009" cy="3077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rPr lang="en-US" altLang="zh-CN" dirty="0"/>
                <a:t>2018</a:t>
              </a:r>
              <a:endParaRPr dirty="0"/>
            </a:p>
          </p:txBody>
        </p:sp>
      </p:grpSp>
      <p:grpSp>
        <p:nvGrpSpPr>
          <p:cNvPr id="170" name="RISC-III"/>
          <p:cNvGrpSpPr/>
          <p:nvPr/>
        </p:nvGrpSpPr>
        <p:grpSpPr>
          <a:xfrm>
            <a:off x="5567809" y="3148686"/>
            <a:ext cx="1809009" cy="365924"/>
            <a:chOff x="-1" y="-1"/>
            <a:chExt cx="1809008" cy="365923"/>
          </a:xfrm>
        </p:grpSpPr>
        <p:sp>
          <p:nvSpPr>
            <p:cNvPr id="168" name="矩形"/>
            <p:cNvSpPr/>
            <p:nvPr/>
          </p:nvSpPr>
          <p:spPr>
            <a:xfrm>
              <a:off x="-1" y="-1"/>
              <a:ext cx="1809008" cy="365923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9" name="RISC-III"/>
            <p:cNvSpPr txBox="1"/>
            <p:nvPr/>
          </p:nvSpPr>
          <p:spPr>
            <a:xfrm>
              <a:off x="-1" y="-1"/>
              <a:ext cx="1809008" cy="3077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rPr lang="en-US" altLang="zh-CN" dirty="0"/>
                <a:t>2015</a:t>
              </a:r>
              <a:endParaRPr dirty="0"/>
            </a:p>
          </p:txBody>
        </p:sp>
      </p:grpSp>
      <p:grpSp>
        <p:nvGrpSpPr>
          <p:cNvPr id="173" name="RISC-II"/>
          <p:cNvGrpSpPr/>
          <p:nvPr/>
        </p:nvGrpSpPr>
        <p:grpSpPr>
          <a:xfrm>
            <a:off x="3439725" y="3811691"/>
            <a:ext cx="1809009" cy="365924"/>
            <a:chOff x="-1" y="-1"/>
            <a:chExt cx="1809008" cy="365923"/>
          </a:xfrm>
        </p:grpSpPr>
        <p:sp>
          <p:nvSpPr>
            <p:cNvPr id="171" name="矩形"/>
            <p:cNvSpPr/>
            <p:nvPr/>
          </p:nvSpPr>
          <p:spPr>
            <a:xfrm>
              <a:off x="-1" y="-1"/>
              <a:ext cx="1809008" cy="365923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2" name="RISC-II"/>
            <p:cNvSpPr txBox="1"/>
            <p:nvPr/>
          </p:nvSpPr>
          <p:spPr>
            <a:xfrm>
              <a:off x="-1" y="-1"/>
              <a:ext cx="1809008" cy="3077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rPr lang="en-US" dirty="0"/>
                <a:t>2014</a:t>
              </a:r>
              <a:endParaRPr dirty="0"/>
            </a:p>
          </p:txBody>
        </p:sp>
      </p:grpSp>
      <p:grpSp>
        <p:nvGrpSpPr>
          <p:cNvPr id="176" name="RISC-V"/>
          <p:cNvGrpSpPr/>
          <p:nvPr/>
        </p:nvGrpSpPr>
        <p:grpSpPr>
          <a:xfrm>
            <a:off x="9705225" y="2061994"/>
            <a:ext cx="1809010" cy="365923"/>
            <a:chOff x="-1" y="-1"/>
            <a:chExt cx="1809009" cy="365922"/>
          </a:xfrm>
        </p:grpSpPr>
        <p:sp>
          <p:nvSpPr>
            <p:cNvPr id="174" name="矩形"/>
            <p:cNvSpPr/>
            <p:nvPr/>
          </p:nvSpPr>
          <p:spPr>
            <a:xfrm>
              <a:off x="-1" y="-1"/>
              <a:ext cx="1809009" cy="365922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5" name="RISC-V"/>
            <p:cNvSpPr txBox="1"/>
            <p:nvPr/>
          </p:nvSpPr>
          <p:spPr>
            <a:xfrm>
              <a:off x="-1" y="-1"/>
              <a:ext cx="1809009" cy="3077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</a:defRPr>
              </a:lvl1pPr>
            </a:lstStyle>
            <a:p>
              <a:r>
                <a:rPr lang="en-US" dirty="0"/>
                <a:t>2019</a:t>
              </a:r>
              <a:endParaRPr dirty="0"/>
            </a:p>
          </p:txBody>
        </p:sp>
      </p:grpSp>
      <p:sp>
        <p:nvSpPr>
          <p:cNvPr id="177" name="1981"/>
          <p:cNvSpPr txBox="1"/>
          <p:nvPr/>
        </p:nvSpPr>
        <p:spPr>
          <a:xfrm>
            <a:off x="1983922" y="5067803"/>
            <a:ext cx="770140" cy="384721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r>
              <a:rPr lang="en-US" dirty="0"/>
              <a:t>45nm</a:t>
            </a:r>
            <a:endParaRPr dirty="0"/>
          </a:p>
        </p:txBody>
      </p:sp>
      <p:sp>
        <p:nvSpPr>
          <p:cNvPr id="178" name="1983"/>
          <p:cNvSpPr txBox="1"/>
          <p:nvPr/>
        </p:nvSpPr>
        <p:spPr>
          <a:xfrm>
            <a:off x="3669315" y="4261101"/>
            <a:ext cx="1407437" cy="3847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dirty="0"/>
              <a:t>Linux</a:t>
            </a:r>
            <a:r>
              <a:rPr lang="zh-CN" altLang="en-US" dirty="0"/>
              <a:t>移植</a:t>
            </a:r>
            <a:endParaRPr dirty="0"/>
          </a:p>
        </p:txBody>
      </p:sp>
      <p:sp>
        <p:nvSpPr>
          <p:cNvPr id="179" name="1984"/>
          <p:cNvSpPr txBox="1"/>
          <p:nvPr/>
        </p:nvSpPr>
        <p:spPr>
          <a:xfrm>
            <a:off x="5816439" y="3582486"/>
            <a:ext cx="1479572" cy="3847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dirty="0" err="1"/>
              <a:t>SiFive</a:t>
            </a:r>
            <a:r>
              <a:rPr lang="zh-CN" altLang="en-US" dirty="0"/>
              <a:t>成立</a:t>
            </a:r>
            <a:endParaRPr dirty="0"/>
          </a:p>
        </p:txBody>
      </p:sp>
      <p:sp>
        <p:nvSpPr>
          <p:cNvPr id="180" name="1988"/>
          <p:cNvSpPr txBox="1"/>
          <p:nvPr/>
        </p:nvSpPr>
        <p:spPr>
          <a:xfrm>
            <a:off x="7907472" y="2971269"/>
            <a:ext cx="1282402" cy="3847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dirty="0"/>
              <a:t>商业许可</a:t>
            </a:r>
            <a:endParaRPr dirty="0"/>
          </a:p>
        </p:txBody>
      </p:sp>
      <p:sp>
        <p:nvSpPr>
          <p:cNvPr id="181" name="2013"/>
          <p:cNvSpPr txBox="1"/>
          <p:nvPr/>
        </p:nvSpPr>
        <p:spPr>
          <a:xfrm>
            <a:off x="9705225" y="2532731"/>
            <a:ext cx="1943099" cy="384721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r>
              <a:rPr lang="zh-CN" altLang="en-US" dirty="0"/>
              <a:t>被</a:t>
            </a:r>
            <a:r>
              <a:rPr lang="en-US" altLang="zh-CN" dirty="0"/>
              <a:t>RedHat</a:t>
            </a:r>
            <a:r>
              <a:rPr lang="zh-CN" altLang="en-US" dirty="0"/>
              <a:t>采用</a:t>
            </a:r>
            <a:endParaRPr dirty="0"/>
          </a:p>
        </p:txBody>
      </p:sp>
      <p:sp>
        <p:nvSpPr>
          <p:cNvPr id="182" name="玩耍的儿童"/>
          <p:cNvSpPr/>
          <p:nvPr/>
        </p:nvSpPr>
        <p:spPr>
          <a:xfrm>
            <a:off x="880446" y="1175113"/>
            <a:ext cx="2233731" cy="3030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6" h="21580" extrusionOk="0">
                <a:moveTo>
                  <a:pt x="12654" y="0"/>
                </a:moveTo>
                <a:cubicBezTo>
                  <a:pt x="12170" y="-6"/>
                  <a:pt x="12012" y="51"/>
                  <a:pt x="12012" y="51"/>
                </a:cubicBezTo>
                <a:lnTo>
                  <a:pt x="11943" y="79"/>
                </a:lnTo>
                <a:cubicBezTo>
                  <a:pt x="11837" y="62"/>
                  <a:pt x="11641" y="45"/>
                  <a:pt x="11256" y="140"/>
                </a:cubicBezTo>
                <a:cubicBezTo>
                  <a:pt x="10863" y="258"/>
                  <a:pt x="9776" y="724"/>
                  <a:pt x="10033" y="2168"/>
                </a:cubicBezTo>
                <a:cubicBezTo>
                  <a:pt x="10162" y="2893"/>
                  <a:pt x="10621" y="3102"/>
                  <a:pt x="11074" y="3478"/>
                </a:cubicBezTo>
                <a:cubicBezTo>
                  <a:pt x="11278" y="3647"/>
                  <a:pt x="11369" y="3855"/>
                  <a:pt x="11369" y="3900"/>
                </a:cubicBezTo>
                <a:cubicBezTo>
                  <a:pt x="11362" y="4079"/>
                  <a:pt x="11332" y="4187"/>
                  <a:pt x="11294" y="4260"/>
                </a:cubicBezTo>
                <a:cubicBezTo>
                  <a:pt x="11165" y="4243"/>
                  <a:pt x="11082" y="4191"/>
                  <a:pt x="10923" y="4270"/>
                </a:cubicBezTo>
                <a:cubicBezTo>
                  <a:pt x="10908" y="4276"/>
                  <a:pt x="10856" y="4321"/>
                  <a:pt x="10803" y="4372"/>
                </a:cubicBezTo>
                <a:cubicBezTo>
                  <a:pt x="10621" y="4434"/>
                  <a:pt x="8906" y="5226"/>
                  <a:pt x="7290" y="6502"/>
                </a:cubicBezTo>
                <a:cubicBezTo>
                  <a:pt x="7282" y="6508"/>
                  <a:pt x="7282" y="6507"/>
                  <a:pt x="7282" y="6512"/>
                </a:cubicBezTo>
                <a:cubicBezTo>
                  <a:pt x="7260" y="6524"/>
                  <a:pt x="7245" y="6540"/>
                  <a:pt x="7245" y="6546"/>
                </a:cubicBezTo>
                <a:cubicBezTo>
                  <a:pt x="7177" y="6608"/>
                  <a:pt x="6503" y="7012"/>
                  <a:pt x="6466" y="7248"/>
                </a:cubicBezTo>
                <a:cubicBezTo>
                  <a:pt x="6435" y="7484"/>
                  <a:pt x="6595" y="8175"/>
                  <a:pt x="6791" y="8793"/>
                </a:cubicBezTo>
                <a:cubicBezTo>
                  <a:pt x="7026" y="9518"/>
                  <a:pt x="7463" y="10351"/>
                  <a:pt x="7441" y="10609"/>
                </a:cubicBezTo>
                <a:cubicBezTo>
                  <a:pt x="7433" y="10682"/>
                  <a:pt x="7312" y="10985"/>
                  <a:pt x="7372" y="11125"/>
                </a:cubicBezTo>
                <a:cubicBezTo>
                  <a:pt x="7486" y="11384"/>
                  <a:pt x="7843" y="11491"/>
                  <a:pt x="7835" y="11626"/>
                </a:cubicBezTo>
                <a:cubicBezTo>
                  <a:pt x="7820" y="11817"/>
                  <a:pt x="7901" y="11913"/>
                  <a:pt x="8014" y="11958"/>
                </a:cubicBezTo>
                <a:cubicBezTo>
                  <a:pt x="8007" y="12194"/>
                  <a:pt x="8007" y="12390"/>
                  <a:pt x="8007" y="12469"/>
                </a:cubicBezTo>
                <a:cubicBezTo>
                  <a:pt x="8015" y="12564"/>
                  <a:pt x="8037" y="13132"/>
                  <a:pt x="8014" y="13227"/>
                </a:cubicBezTo>
                <a:cubicBezTo>
                  <a:pt x="7818" y="14250"/>
                  <a:pt x="7221" y="14957"/>
                  <a:pt x="7183" y="15008"/>
                </a:cubicBezTo>
                <a:cubicBezTo>
                  <a:pt x="7146" y="15058"/>
                  <a:pt x="7078" y="15167"/>
                  <a:pt x="7101" y="15211"/>
                </a:cubicBezTo>
                <a:cubicBezTo>
                  <a:pt x="7154" y="15307"/>
                  <a:pt x="7327" y="15380"/>
                  <a:pt x="7478" y="15464"/>
                </a:cubicBezTo>
                <a:cubicBezTo>
                  <a:pt x="7539" y="15498"/>
                  <a:pt x="7646" y="15549"/>
                  <a:pt x="7766" y="15605"/>
                </a:cubicBezTo>
                <a:lnTo>
                  <a:pt x="7743" y="15666"/>
                </a:lnTo>
                <a:cubicBezTo>
                  <a:pt x="7728" y="15700"/>
                  <a:pt x="7691" y="15727"/>
                  <a:pt x="7646" y="15733"/>
                </a:cubicBezTo>
                <a:cubicBezTo>
                  <a:pt x="7072" y="15795"/>
                  <a:pt x="6535" y="15834"/>
                  <a:pt x="5833" y="16019"/>
                </a:cubicBezTo>
                <a:cubicBezTo>
                  <a:pt x="4548" y="16362"/>
                  <a:pt x="3966" y="16756"/>
                  <a:pt x="2629" y="17076"/>
                </a:cubicBezTo>
                <a:cubicBezTo>
                  <a:pt x="2606" y="17065"/>
                  <a:pt x="2584" y="17054"/>
                  <a:pt x="2553" y="17043"/>
                </a:cubicBezTo>
                <a:cubicBezTo>
                  <a:pt x="2508" y="17032"/>
                  <a:pt x="2440" y="17043"/>
                  <a:pt x="2440" y="17043"/>
                </a:cubicBezTo>
                <a:cubicBezTo>
                  <a:pt x="2228" y="16902"/>
                  <a:pt x="2161" y="16880"/>
                  <a:pt x="1829" y="16823"/>
                </a:cubicBezTo>
                <a:cubicBezTo>
                  <a:pt x="1564" y="16784"/>
                  <a:pt x="1283" y="16823"/>
                  <a:pt x="1283" y="16823"/>
                </a:cubicBezTo>
                <a:cubicBezTo>
                  <a:pt x="1124" y="16784"/>
                  <a:pt x="1005" y="16751"/>
                  <a:pt x="853" y="16790"/>
                </a:cubicBezTo>
                <a:cubicBezTo>
                  <a:pt x="612" y="16863"/>
                  <a:pt x="557" y="16941"/>
                  <a:pt x="497" y="17076"/>
                </a:cubicBezTo>
                <a:lnTo>
                  <a:pt x="317" y="17452"/>
                </a:lnTo>
                <a:cubicBezTo>
                  <a:pt x="257" y="17587"/>
                  <a:pt x="263" y="17727"/>
                  <a:pt x="339" y="17845"/>
                </a:cubicBezTo>
                <a:cubicBezTo>
                  <a:pt x="392" y="17963"/>
                  <a:pt x="437" y="18111"/>
                  <a:pt x="369" y="18302"/>
                </a:cubicBezTo>
                <a:cubicBezTo>
                  <a:pt x="301" y="18499"/>
                  <a:pt x="150" y="18441"/>
                  <a:pt x="29" y="18880"/>
                </a:cubicBezTo>
                <a:cubicBezTo>
                  <a:pt x="-99" y="19318"/>
                  <a:pt x="233" y="20004"/>
                  <a:pt x="263" y="20082"/>
                </a:cubicBezTo>
                <a:cubicBezTo>
                  <a:pt x="301" y="20161"/>
                  <a:pt x="565" y="20381"/>
                  <a:pt x="905" y="20269"/>
                </a:cubicBezTo>
                <a:cubicBezTo>
                  <a:pt x="1238" y="20156"/>
                  <a:pt x="1133" y="19784"/>
                  <a:pt x="1269" y="19475"/>
                </a:cubicBezTo>
                <a:cubicBezTo>
                  <a:pt x="1405" y="19166"/>
                  <a:pt x="1608" y="19059"/>
                  <a:pt x="1699" y="18852"/>
                </a:cubicBezTo>
                <a:cubicBezTo>
                  <a:pt x="1827" y="18576"/>
                  <a:pt x="2727" y="18364"/>
                  <a:pt x="2818" y="18105"/>
                </a:cubicBezTo>
                <a:cubicBezTo>
                  <a:pt x="3717" y="17897"/>
                  <a:pt x="5400" y="17677"/>
                  <a:pt x="6126" y="17536"/>
                </a:cubicBezTo>
                <a:cubicBezTo>
                  <a:pt x="6904" y="17390"/>
                  <a:pt x="8808" y="17015"/>
                  <a:pt x="8808" y="17015"/>
                </a:cubicBezTo>
                <a:cubicBezTo>
                  <a:pt x="8921" y="16992"/>
                  <a:pt x="9029" y="16953"/>
                  <a:pt x="9119" y="16908"/>
                </a:cubicBezTo>
                <a:cubicBezTo>
                  <a:pt x="9263" y="16840"/>
                  <a:pt x="9459" y="16627"/>
                  <a:pt x="9466" y="16621"/>
                </a:cubicBezTo>
                <a:lnTo>
                  <a:pt x="9752" y="16318"/>
                </a:lnTo>
                <a:cubicBezTo>
                  <a:pt x="9858" y="16346"/>
                  <a:pt x="10192" y="16239"/>
                  <a:pt x="10260" y="16154"/>
                </a:cubicBezTo>
                <a:cubicBezTo>
                  <a:pt x="10592" y="15733"/>
                  <a:pt x="11468" y="14548"/>
                  <a:pt x="11521" y="14486"/>
                </a:cubicBezTo>
                <a:cubicBezTo>
                  <a:pt x="11573" y="14430"/>
                  <a:pt x="11642" y="14356"/>
                  <a:pt x="11740" y="14418"/>
                </a:cubicBezTo>
                <a:cubicBezTo>
                  <a:pt x="11793" y="14451"/>
                  <a:pt x="12141" y="14711"/>
                  <a:pt x="12715" y="15161"/>
                </a:cubicBezTo>
                <a:cubicBezTo>
                  <a:pt x="13463" y="15751"/>
                  <a:pt x="14006" y="15958"/>
                  <a:pt x="14059" y="15981"/>
                </a:cubicBezTo>
                <a:cubicBezTo>
                  <a:pt x="14263" y="16059"/>
                  <a:pt x="14702" y="15504"/>
                  <a:pt x="14831" y="15352"/>
                </a:cubicBezTo>
                <a:lnTo>
                  <a:pt x="14861" y="15362"/>
                </a:lnTo>
                <a:cubicBezTo>
                  <a:pt x="14907" y="15379"/>
                  <a:pt x="14928" y="15418"/>
                  <a:pt x="14920" y="15452"/>
                </a:cubicBezTo>
                <a:cubicBezTo>
                  <a:pt x="14822" y="15845"/>
                  <a:pt x="14823" y="16436"/>
                  <a:pt x="15020" y="17038"/>
                </a:cubicBezTo>
                <a:cubicBezTo>
                  <a:pt x="15352" y="18032"/>
                  <a:pt x="16053" y="18712"/>
                  <a:pt x="16212" y="18920"/>
                </a:cubicBezTo>
                <a:cubicBezTo>
                  <a:pt x="16439" y="19212"/>
                  <a:pt x="16568" y="19656"/>
                  <a:pt x="16568" y="19656"/>
                </a:cubicBezTo>
                <a:cubicBezTo>
                  <a:pt x="16629" y="19858"/>
                  <a:pt x="16651" y="19981"/>
                  <a:pt x="16651" y="19970"/>
                </a:cubicBezTo>
                <a:cubicBezTo>
                  <a:pt x="16659" y="19981"/>
                  <a:pt x="16658" y="20005"/>
                  <a:pt x="16665" y="20016"/>
                </a:cubicBezTo>
                <a:cubicBezTo>
                  <a:pt x="16665" y="20027"/>
                  <a:pt x="16650" y="20027"/>
                  <a:pt x="16627" y="20049"/>
                </a:cubicBezTo>
                <a:cubicBezTo>
                  <a:pt x="16582" y="20077"/>
                  <a:pt x="16590" y="20110"/>
                  <a:pt x="16620" y="20177"/>
                </a:cubicBezTo>
                <a:cubicBezTo>
                  <a:pt x="16628" y="20189"/>
                  <a:pt x="16599" y="20206"/>
                  <a:pt x="16561" y="20279"/>
                </a:cubicBezTo>
                <a:cubicBezTo>
                  <a:pt x="16523" y="20352"/>
                  <a:pt x="16561" y="20667"/>
                  <a:pt x="16599" y="20808"/>
                </a:cubicBezTo>
                <a:cubicBezTo>
                  <a:pt x="16637" y="20931"/>
                  <a:pt x="16778" y="21133"/>
                  <a:pt x="16816" y="21183"/>
                </a:cubicBezTo>
                <a:cubicBezTo>
                  <a:pt x="16824" y="21189"/>
                  <a:pt x="16826" y="21201"/>
                  <a:pt x="16826" y="21206"/>
                </a:cubicBezTo>
                <a:cubicBezTo>
                  <a:pt x="16856" y="21330"/>
                  <a:pt x="16901" y="21436"/>
                  <a:pt x="17015" y="21498"/>
                </a:cubicBezTo>
                <a:cubicBezTo>
                  <a:pt x="17135" y="21565"/>
                  <a:pt x="17354" y="21594"/>
                  <a:pt x="17551" y="21572"/>
                </a:cubicBezTo>
                <a:lnTo>
                  <a:pt x="18025" y="21498"/>
                </a:lnTo>
                <a:cubicBezTo>
                  <a:pt x="18222" y="21470"/>
                  <a:pt x="18389" y="21385"/>
                  <a:pt x="18495" y="21273"/>
                </a:cubicBezTo>
                <a:cubicBezTo>
                  <a:pt x="18616" y="21177"/>
                  <a:pt x="18766" y="21065"/>
                  <a:pt x="19038" y="21015"/>
                </a:cubicBezTo>
                <a:cubicBezTo>
                  <a:pt x="19310" y="20959"/>
                  <a:pt x="19326" y="21089"/>
                  <a:pt x="19930" y="20943"/>
                </a:cubicBezTo>
                <a:cubicBezTo>
                  <a:pt x="20535" y="20797"/>
                  <a:pt x="21198" y="20218"/>
                  <a:pt x="21274" y="20156"/>
                </a:cubicBezTo>
                <a:cubicBezTo>
                  <a:pt x="21372" y="20117"/>
                  <a:pt x="21501" y="19819"/>
                  <a:pt x="21191" y="19651"/>
                </a:cubicBezTo>
                <a:cubicBezTo>
                  <a:pt x="20874" y="19482"/>
                  <a:pt x="20481" y="19746"/>
                  <a:pt x="20027" y="19819"/>
                </a:cubicBezTo>
                <a:cubicBezTo>
                  <a:pt x="19581" y="19887"/>
                  <a:pt x="19302" y="19780"/>
                  <a:pt x="19000" y="19763"/>
                </a:cubicBezTo>
                <a:cubicBezTo>
                  <a:pt x="18698" y="19752"/>
                  <a:pt x="18284" y="19566"/>
                  <a:pt x="18186" y="19538"/>
                </a:cubicBezTo>
                <a:cubicBezTo>
                  <a:pt x="18163" y="19527"/>
                  <a:pt x="18133" y="19526"/>
                  <a:pt x="18110" y="19526"/>
                </a:cubicBezTo>
                <a:cubicBezTo>
                  <a:pt x="18050" y="19526"/>
                  <a:pt x="18002" y="19498"/>
                  <a:pt x="17987" y="19459"/>
                </a:cubicBezTo>
                <a:cubicBezTo>
                  <a:pt x="17882" y="19066"/>
                  <a:pt x="17452" y="17459"/>
                  <a:pt x="17362" y="17155"/>
                </a:cubicBezTo>
                <a:cubicBezTo>
                  <a:pt x="17127" y="16385"/>
                  <a:pt x="16704" y="15513"/>
                  <a:pt x="16689" y="15429"/>
                </a:cubicBezTo>
                <a:cubicBezTo>
                  <a:pt x="16659" y="15261"/>
                  <a:pt x="16710" y="15076"/>
                  <a:pt x="16703" y="14880"/>
                </a:cubicBezTo>
                <a:cubicBezTo>
                  <a:pt x="16695" y="14812"/>
                  <a:pt x="16667" y="14520"/>
                  <a:pt x="16455" y="14369"/>
                </a:cubicBezTo>
                <a:lnTo>
                  <a:pt x="16349" y="14277"/>
                </a:lnTo>
                <a:cubicBezTo>
                  <a:pt x="16364" y="14232"/>
                  <a:pt x="16122" y="13918"/>
                  <a:pt x="16084" y="13879"/>
                </a:cubicBezTo>
                <a:cubicBezTo>
                  <a:pt x="15722" y="13525"/>
                  <a:pt x="15215" y="13093"/>
                  <a:pt x="14580" y="12599"/>
                </a:cubicBezTo>
                <a:cubicBezTo>
                  <a:pt x="14074" y="12205"/>
                  <a:pt x="13614" y="11884"/>
                  <a:pt x="13282" y="11659"/>
                </a:cubicBezTo>
                <a:cubicBezTo>
                  <a:pt x="13357" y="11631"/>
                  <a:pt x="13991" y="11514"/>
                  <a:pt x="14014" y="11424"/>
                </a:cubicBezTo>
                <a:cubicBezTo>
                  <a:pt x="14014" y="11424"/>
                  <a:pt x="14014" y="11198"/>
                  <a:pt x="14044" y="10226"/>
                </a:cubicBezTo>
                <a:cubicBezTo>
                  <a:pt x="14082" y="8973"/>
                  <a:pt x="14233" y="8574"/>
                  <a:pt x="14233" y="8574"/>
                </a:cubicBezTo>
                <a:cubicBezTo>
                  <a:pt x="14256" y="8495"/>
                  <a:pt x="14400" y="8480"/>
                  <a:pt x="14453" y="8553"/>
                </a:cubicBezTo>
                <a:lnTo>
                  <a:pt x="14543" y="8686"/>
                </a:lnTo>
                <a:cubicBezTo>
                  <a:pt x="14573" y="8731"/>
                  <a:pt x="14618" y="8777"/>
                  <a:pt x="14663" y="8811"/>
                </a:cubicBezTo>
                <a:cubicBezTo>
                  <a:pt x="14671" y="8817"/>
                  <a:pt x="14679" y="8828"/>
                  <a:pt x="14687" y="8839"/>
                </a:cubicBezTo>
                <a:cubicBezTo>
                  <a:pt x="14785" y="9025"/>
                  <a:pt x="15102" y="9120"/>
                  <a:pt x="15411" y="9064"/>
                </a:cubicBezTo>
                <a:cubicBezTo>
                  <a:pt x="15411" y="9064"/>
                  <a:pt x="16417" y="8929"/>
                  <a:pt x="17211" y="8788"/>
                </a:cubicBezTo>
                <a:cubicBezTo>
                  <a:pt x="17755" y="8693"/>
                  <a:pt x="18941" y="8417"/>
                  <a:pt x="19175" y="8367"/>
                </a:cubicBezTo>
                <a:cubicBezTo>
                  <a:pt x="19296" y="8322"/>
                  <a:pt x="19461" y="8344"/>
                  <a:pt x="19491" y="8344"/>
                </a:cubicBezTo>
                <a:cubicBezTo>
                  <a:pt x="19665" y="8344"/>
                  <a:pt x="19878" y="8315"/>
                  <a:pt x="19999" y="8293"/>
                </a:cubicBezTo>
                <a:cubicBezTo>
                  <a:pt x="19999" y="8293"/>
                  <a:pt x="20383" y="8204"/>
                  <a:pt x="20473" y="8170"/>
                </a:cubicBezTo>
                <a:cubicBezTo>
                  <a:pt x="20829" y="8075"/>
                  <a:pt x="20693" y="7856"/>
                  <a:pt x="20700" y="7654"/>
                </a:cubicBezTo>
                <a:cubicBezTo>
                  <a:pt x="20708" y="7457"/>
                  <a:pt x="20669" y="7299"/>
                  <a:pt x="20669" y="7299"/>
                </a:cubicBezTo>
                <a:cubicBezTo>
                  <a:pt x="20669" y="7299"/>
                  <a:pt x="20730" y="7136"/>
                  <a:pt x="20625" y="7046"/>
                </a:cubicBezTo>
                <a:cubicBezTo>
                  <a:pt x="20511" y="6951"/>
                  <a:pt x="19998" y="7080"/>
                  <a:pt x="19635" y="7125"/>
                </a:cubicBezTo>
                <a:cubicBezTo>
                  <a:pt x="19605" y="7137"/>
                  <a:pt x="19508" y="7159"/>
                  <a:pt x="19470" y="7159"/>
                </a:cubicBezTo>
                <a:cubicBezTo>
                  <a:pt x="19311" y="7153"/>
                  <a:pt x="19190" y="7169"/>
                  <a:pt x="19144" y="7253"/>
                </a:cubicBezTo>
                <a:cubicBezTo>
                  <a:pt x="19061" y="7315"/>
                  <a:pt x="19015" y="7574"/>
                  <a:pt x="18962" y="7619"/>
                </a:cubicBezTo>
                <a:cubicBezTo>
                  <a:pt x="18864" y="7742"/>
                  <a:pt x="18329" y="7727"/>
                  <a:pt x="17022" y="7800"/>
                </a:cubicBezTo>
                <a:cubicBezTo>
                  <a:pt x="16531" y="7822"/>
                  <a:pt x="16063" y="7833"/>
                  <a:pt x="15881" y="7838"/>
                </a:cubicBezTo>
                <a:cubicBezTo>
                  <a:pt x="15836" y="7838"/>
                  <a:pt x="15791" y="7822"/>
                  <a:pt x="15768" y="7794"/>
                </a:cubicBezTo>
                <a:lnTo>
                  <a:pt x="15397" y="7260"/>
                </a:lnTo>
                <a:cubicBezTo>
                  <a:pt x="15337" y="7131"/>
                  <a:pt x="15313" y="6906"/>
                  <a:pt x="14927" y="6221"/>
                </a:cubicBezTo>
                <a:cubicBezTo>
                  <a:pt x="14897" y="6176"/>
                  <a:pt x="14528" y="5180"/>
                  <a:pt x="14415" y="5029"/>
                </a:cubicBezTo>
                <a:cubicBezTo>
                  <a:pt x="14370" y="4972"/>
                  <a:pt x="14362" y="4882"/>
                  <a:pt x="14113" y="4725"/>
                </a:cubicBezTo>
                <a:cubicBezTo>
                  <a:pt x="13947" y="4624"/>
                  <a:pt x="13598" y="4607"/>
                  <a:pt x="13379" y="4613"/>
                </a:cubicBezTo>
                <a:cubicBezTo>
                  <a:pt x="13348" y="4545"/>
                  <a:pt x="13343" y="4468"/>
                  <a:pt x="13388" y="4423"/>
                </a:cubicBezTo>
                <a:cubicBezTo>
                  <a:pt x="13464" y="4344"/>
                  <a:pt x="13667" y="4388"/>
                  <a:pt x="13931" y="4416"/>
                </a:cubicBezTo>
                <a:cubicBezTo>
                  <a:pt x="14075" y="4433"/>
                  <a:pt x="14474" y="4451"/>
                  <a:pt x="14587" y="4428"/>
                </a:cubicBezTo>
                <a:cubicBezTo>
                  <a:pt x="14731" y="4400"/>
                  <a:pt x="14837" y="4310"/>
                  <a:pt x="14852" y="4226"/>
                </a:cubicBezTo>
                <a:cubicBezTo>
                  <a:pt x="14859" y="4170"/>
                  <a:pt x="14867" y="4097"/>
                  <a:pt x="14890" y="4058"/>
                </a:cubicBezTo>
                <a:cubicBezTo>
                  <a:pt x="14935" y="3985"/>
                  <a:pt x="15058" y="3956"/>
                  <a:pt x="15126" y="3945"/>
                </a:cubicBezTo>
                <a:cubicBezTo>
                  <a:pt x="15269" y="3923"/>
                  <a:pt x="15177" y="3798"/>
                  <a:pt x="15154" y="3759"/>
                </a:cubicBezTo>
                <a:cubicBezTo>
                  <a:pt x="15124" y="3714"/>
                  <a:pt x="15185" y="3703"/>
                  <a:pt x="15223" y="3680"/>
                </a:cubicBezTo>
                <a:cubicBezTo>
                  <a:pt x="15260" y="3663"/>
                  <a:pt x="15298" y="3630"/>
                  <a:pt x="15298" y="3591"/>
                </a:cubicBezTo>
                <a:cubicBezTo>
                  <a:pt x="15306" y="3557"/>
                  <a:pt x="15261" y="3551"/>
                  <a:pt x="15246" y="3455"/>
                </a:cubicBezTo>
                <a:cubicBezTo>
                  <a:pt x="15239" y="3410"/>
                  <a:pt x="15209" y="3349"/>
                  <a:pt x="15277" y="3338"/>
                </a:cubicBezTo>
                <a:cubicBezTo>
                  <a:pt x="15315" y="3332"/>
                  <a:pt x="15458" y="3310"/>
                  <a:pt x="15511" y="3215"/>
                </a:cubicBezTo>
                <a:cubicBezTo>
                  <a:pt x="15556" y="3119"/>
                  <a:pt x="15480" y="3024"/>
                  <a:pt x="15442" y="2990"/>
                </a:cubicBezTo>
                <a:cubicBezTo>
                  <a:pt x="15412" y="2962"/>
                  <a:pt x="15351" y="2893"/>
                  <a:pt x="15336" y="2871"/>
                </a:cubicBezTo>
                <a:cubicBezTo>
                  <a:pt x="15313" y="2848"/>
                  <a:pt x="15245" y="2793"/>
                  <a:pt x="15230" y="2765"/>
                </a:cubicBezTo>
                <a:cubicBezTo>
                  <a:pt x="15215" y="2743"/>
                  <a:pt x="15171" y="2663"/>
                  <a:pt x="15164" y="2618"/>
                </a:cubicBezTo>
                <a:cubicBezTo>
                  <a:pt x="15156" y="2573"/>
                  <a:pt x="15139" y="2557"/>
                  <a:pt x="15192" y="2467"/>
                </a:cubicBezTo>
                <a:cubicBezTo>
                  <a:pt x="15237" y="2377"/>
                  <a:pt x="15275" y="2326"/>
                  <a:pt x="15298" y="2275"/>
                </a:cubicBezTo>
                <a:cubicBezTo>
                  <a:pt x="15321" y="2230"/>
                  <a:pt x="15366" y="2107"/>
                  <a:pt x="15374" y="2022"/>
                </a:cubicBezTo>
                <a:cubicBezTo>
                  <a:pt x="15381" y="1944"/>
                  <a:pt x="15397" y="1837"/>
                  <a:pt x="15329" y="1657"/>
                </a:cubicBezTo>
                <a:cubicBezTo>
                  <a:pt x="15268" y="1506"/>
                  <a:pt x="15179" y="1421"/>
                  <a:pt x="15126" y="1376"/>
                </a:cubicBezTo>
                <a:cubicBezTo>
                  <a:pt x="15133" y="1371"/>
                  <a:pt x="15359" y="1174"/>
                  <a:pt x="15253" y="1034"/>
                </a:cubicBezTo>
                <a:cubicBezTo>
                  <a:pt x="15193" y="950"/>
                  <a:pt x="15058" y="764"/>
                  <a:pt x="14710" y="641"/>
                </a:cubicBezTo>
                <a:cubicBezTo>
                  <a:pt x="14272" y="483"/>
                  <a:pt x="14036" y="11"/>
                  <a:pt x="12654" y="0"/>
                </a:cubicBezTo>
                <a:close/>
                <a:moveTo>
                  <a:pt x="9242" y="7252"/>
                </a:moveTo>
                <a:cubicBezTo>
                  <a:pt x="9253" y="7257"/>
                  <a:pt x="9254" y="7270"/>
                  <a:pt x="9247" y="7282"/>
                </a:cubicBezTo>
                <a:cubicBezTo>
                  <a:pt x="9111" y="7568"/>
                  <a:pt x="9034" y="7742"/>
                  <a:pt x="8883" y="8181"/>
                </a:cubicBezTo>
                <a:cubicBezTo>
                  <a:pt x="8709" y="8709"/>
                  <a:pt x="8657" y="9525"/>
                  <a:pt x="8650" y="9986"/>
                </a:cubicBezTo>
                <a:cubicBezTo>
                  <a:pt x="8657" y="10087"/>
                  <a:pt x="8507" y="10411"/>
                  <a:pt x="8402" y="10372"/>
                </a:cubicBezTo>
                <a:cubicBezTo>
                  <a:pt x="8371" y="10327"/>
                  <a:pt x="8333" y="10283"/>
                  <a:pt x="8333" y="10272"/>
                </a:cubicBezTo>
                <a:cubicBezTo>
                  <a:pt x="8333" y="10221"/>
                  <a:pt x="8128" y="9609"/>
                  <a:pt x="8203" y="8839"/>
                </a:cubicBezTo>
                <a:cubicBezTo>
                  <a:pt x="8264" y="8288"/>
                  <a:pt x="8136" y="7878"/>
                  <a:pt x="8114" y="7726"/>
                </a:cubicBezTo>
                <a:cubicBezTo>
                  <a:pt x="8114" y="7720"/>
                  <a:pt x="8128" y="7698"/>
                  <a:pt x="8158" y="7670"/>
                </a:cubicBezTo>
                <a:cubicBezTo>
                  <a:pt x="8234" y="7754"/>
                  <a:pt x="8296" y="7816"/>
                  <a:pt x="8326" y="7838"/>
                </a:cubicBezTo>
                <a:cubicBezTo>
                  <a:pt x="8402" y="7911"/>
                  <a:pt x="8468" y="7843"/>
                  <a:pt x="8468" y="7843"/>
                </a:cubicBezTo>
                <a:cubicBezTo>
                  <a:pt x="8468" y="7843"/>
                  <a:pt x="9170" y="7288"/>
                  <a:pt x="9185" y="7271"/>
                </a:cubicBezTo>
                <a:cubicBezTo>
                  <a:pt x="9212" y="7249"/>
                  <a:pt x="9232" y="7246"/>
                  <a:pt x="9242" y="7252"/>
                </a:cubicBezTo>
                <a:close/>
              </a:path>
            </a:pathLst>
          </a:custGeom>
          <a:solidFill>
            <a:schemeClr val="accent2"/>
          </a:solidFill>
          <a:ln w="12700">
            <a:solidFill>
              <a:srgbClr val="4085A7"/>
            </a:solidFill>
            <a:miter/>
          </a:ln>
        </p:spPr>
        <p:txBody>
          <a:bodyPr lIns="0" tIns="0" rIns="0" bIns="0"/>
          <a:lstStyle/>
          <a:p>
            <a:pPr>
              <a:defRPr sz="18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</a:p>
        </p:txBody>
      </p:sp>
      <p:pic>
        <p:nvPicPr>
          <p:cNvPr id="183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1211" y="4237268"/>
            <a:ext cx="6860649" cy="252175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4" name="RISC-V发展时间线"/>
          <p:cNvSpPr txBox="1">
            <a:spLocks noGrp="1"/>
          </p:cNvSpPr>
          <p:nvPr>
            <p:ph type="title"/>
          </p:nvPr>
        </p:nvSpPr>
        <p:spPr>
          <a:xfrm>
            <a:off x="2193725" y="178592"/>
            <a:ext cx="7804548" cy="1518050"/>
          </a:xfrm>
          <a:prstGeom prst="rect">
            <a:avLst/>
          </a:prstGeom>
        </p:spPr>
        <p:txBody>
          <a:bodyPr anchor="ctr">
            <a:normAutofit fontScale="90000"/>
          </a:bodyPr>
          <a:lstStyle/>
          <a:p>
            <a:r>
              <a:rPr dirty="0"/>
              <a:t>RISC</a:t>
            </a:r>
            <a:r>
              <a:rPr lang="en-US" altLang="zh-CN" dirty="0"/>
              <a:t>-</a:t>
            </a:r>
            <a:r>
              <a:rPr lang="en-US" altLang="zh-CN" dirty="0" err="1"/>
              <a:t>V</a:t>
            </a:r>
            <a:r>
              <a:rPr dirty="0" err="1"/>
              <a:t>处理器发展时间线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 rot="14640000">
            <a:off x="1096379" y="3564904"/>
            <a:ext cx="9649072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MH_Others_1"/>
          <p:cNvSpPr txBox="1"/>
          <p:nvPr>
            <p:custDataLst>
              <p:tags r:id="rId1"/>
            </p:custDataLst>
          </p:nvPr>
        </p:nvSpPr>
        <p:spPr>
          <a:xfrm>
            <a:off x="1660525" y="4127500"/>
            <a:ext cx="1973580" cy="1183005"/>
          </a:xfrm>
          <a:prstGeom prst="rect">
            <a:avLst/>
          </a:prstGeom>
          <a:noFill/>
        </p:spPr>
        <p:txBody>
          <a:bodyPr anchor="ctr"/>
          <a:lstStyle/>
          <a:p>
            <a:pPr algn="dist">
              <a:defRPr/>
            </a:pPr>
            <a:r>
              <a:rPr lang="zh-CN" altLang="en-US" sz="4000" b="1" dirty="0"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  <a:endParaRPr lang="zh-CN" altLang="en-US" sz="4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1304564" y="1671796"/>
            <a:ext cx="2686771" cy="2316183"/>
          </a:xfrm>
          <a:custGeom>
            <a:avLst/>
            <a:gdLst>
              <a:gd name="connsiteX0" fmla="*/ 1332148 w 2641252"/>
              <a:gd name="connsiteY0" fmla="*/ 735718 h 2276943"/>
              <a:gd name="connsiteX1" fmla="*/ 2016224 w 2641252"/>
              <a:gd name="connsiteY1" fmla="*/ 1915159 h 2276943"/>
              <a:gd name="connsiteX2" fmla="*/ 648072 w 2641252"/>
              <a:gd name="connsiteY2" fmla="*/ 1915159 h 2276943"/>
              <a:gd name="connsiteX3" fmla="*/ 1320626 w 2641252"/>
              <a:gd name="connsiteY3" fmla="*/ 0 h 2276943"/>
              <a:gd name="connsiteX4" fmla="*/ 1747342 w 2641252"/>
              <a:gd name="connsiteY4" fmla="*/ 735718 h 2276943"/>
              <a:gd name="connsiteX5" fmla="*/ 1426052 w 2641252"/>
              <a:gd name="connsiteY5" fmla="*/ 735718 h 2276943"/>
              <a:gd name="connsiteX6" fmla="*/ 1320626 w 2641252"/>
              <a:gd name="connsiteY6" fmla="*/ 553950 h 2276943"/>
              <a:gd name="connsiteX7" fmla="*/ 476350 w 2641252"/>
              <a:gd name="connsiteY7" fmla="*/ 2009599 h 2276943"/>
              <a:gd name="connsiteX8" fmla="*/ 2164902 w 2641252"/>
              <a:gd name="connsiteY8" fmla="*/ 2009599 h 2276943"/>
              <a:gd name="connsiteX9" fmla="*/ 2110127 w 2641252"/>
              <a:gd name="connsiteY9" fmla="*/ 1915159 h 2276943"/>
              <a:gd name="connsiteX10" fmla="*/ 2431418 w 2641252"/>
              <a:gd name="connsiteY10" fmla="*/ 1915159 h 2276943"/>
              <a:gd name="connsiteX11" fmla="*/ 2641252 w 2641252"/>
              <a:gd name="connsiteY11" fmla="*/ 2276943 h 2276943"/>
              <a:gd name="connsiteX12" fmla="*/ 0 w 2641252"/>
              <a:gd name="connsiteY12" fmla="*/ 2276943 h 227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41252" h="2276943">
                <a:moveTo>
                  <a:pt x="1332148" y="735718"/>
                </a:moveTo>
                <a:lnTo>
                  <a:pt x="2016224" y="1915159"/>
                </a:lnTo>
                <a:lnTo>
                  <a:pt x="648072" y="1915159"/>
                </a:lnTo>
                <a:close/>
                <a:moveTo>
                  <a:pt x="1320626" y="0"/>
                </a:moveTo>
                <a:lnTo>
                  <a:pt x="1747342" y="735718"/>
                </a:lnTo>
                <a:lnTo>
                  <a:pt x="1426052" y="735718"/>
                </a:lnTo>
                <a:lnTo>
                  <a:pt x="1320626" y="553950"/>
                </a:lnTo>
                <a:lnTo>
                  <a:pt x="476350" y="2009599"/>
                </a:lnTo>
                <a:lnTo>
                  <a:pt x="2164902" y="2009599"/>
                </a:lnTo>
                <a:lnTo>
                  <a:pt x="2110127" y="1915159"/>
                </a:lnTo>
                <a:lnTo>
                  <a:pt x="2431418" y="1915159"/>
                </a:lnTo>
                <a:lnTo>
                  <a:pt x="2641252" y="2276943"/>
                </a:lnTo>
                <a:lnTo>
                  <a:pt x="0" y="227694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4160520" y="520700"/>
            <a:ext cx="5022215" cy="1167765"/>
            <a:chOff x="6958" y="1738"/>
            <a:chExt cx="7909" cy="1839"/>
          </a:xfrm>
        </p:grpSpPr>
        <p:sp>
          <p:nvSpPr>
            <p:cNvPr id="16" name="矩形 15"/>
            <p:cNvSpPr/>
            <p:nvPr/>
          </p:nvSpPr>
          <p:spPr>
            <a:xfrm>
              <a:off x="9367" y="2185"/>
              <a:ext cx="5500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项目总述</a:t>
              </a:r>
              <a:endParaRPr lang="en-US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6958" y="1738"/>
              <a:ext cx="1818" cy="1839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1</a:t>
              </a:r>
              <a:endParaRPr kumimoji="0" lang="en-US" altLang="zh-CN" sz="540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839970" y="1965960"/>
            <a:ext cx="4712970" cy="1174115"/>
            <a:chOff x="8415" y="4863"/>
            <a:chExt cx="7422" cy="1849"/>
          </a:xfrm>
        </p:grpSpPr>
        <p:sp>
          <p:nvSpPr>
            <p:cNvPr id="17" name="矩形 16"/>
            <p:cNvSpPr/>
            <p:nvPr/>
          </p:nvSpPr>
          <p:spPr>
            <a:xfrm>
              <a:off x="11052" y="5439"/>
              <a:ext cx="478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小车基本控制实现</a:t>
              </a:r>
              <a:endParaRPr lang="en-US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8415" y="4863"/>
              <a:ext cx="1818" cy="1849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rgbClr val="FF0000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i="0" u="none" strike="noStrike" cap="none" spc="0" normalizeH="0" baseline="0">
                  <a:ln>
                    <a:noFill/>
                  </a:ln>
                  <a:solidFill>
                    <a:srgbClr val="FF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2</a:t>
              </a:r>
              <a:endParaRPr kumimoji="0" lang="en-US" altLang="zh-CN" sz="540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80380" y="3487420"/>
            <a:ext cx="6649720" cy="1315720"/>
            <a:chOff x="9981" y="7951"/>
            <a:chExt cx="10472" cy="2072"/>
          </a:xfrm>
        </p:grpSpPr>
        <p:sp>
          <p:nvSpPr>
            <p:cNvPr id="18" name="矩形 17"/>
            <p:cNvSpPr/>
            <p:nvPr/>
          </p:nvSpPr>
          <p:spPr>
            <a:xfrm>
              <a:off x="11880" y="8522"/>
              <a:ext cx="8573" cy="15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小车循</a:t>
              </a:r>
              <a:r>
                <a:rPr lang="zh-CN" altLang="en-US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轨避障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的方法原理介绍</a:t>
              </a:r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9981" y="7951"/>
              <a:ext cx="1818" cy="1849"/>
            </a:xfrm>
            <a:prstGeom prst="ellipse">
              <a:avLst/>
            </a:prstGeom>
            <a:solidFill>
              <a:srgbClr val="FFFFFF"/>
            </a:solidFill>
            <a:ln w="47625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3</a:t>
              </a:r>
              <a:endParaRPr kumimoji="0" lang="en-US" altLang="zh-CN" sz="54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pic>
        <p:nvPicPr>
          <p:cNvPr id="150" name="image1.png" descr="imag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911" y="156600"/>
            <a:ext cx="1699512" cy="124388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椭圆 9"/>
          <p:cNvSpPr/>
          <p:nvPr/>
        </p:nvSpPr>
        <p:spPr>
          <a:xfrm>
            <a:off x="6333490" y="5039995"/>
            <a:ext cx="1154430" cy="1174446"/>
          </a:xfrm>
          <a:prstGeom prst="ellipse">
            <a:avLst/>
          </a:prstGeom>
          <a:solidFill>
            <a:srgbClr val="FFFFFF"/>
          </a:solidFill>
          <a:ln w="47625" cap="flat">
            <a:solidFill>
              <a:schemeClr val="tx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4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4</a:t>
            </a:r>
            <a:endParaRPr kumimoji="0" lang="en-US" altLang="zh-CN" sz="54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108315" y="5361940"/>
            <a:ext cx="3141345" cy="4305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fromWordArt="0" anchor="t" anchorCtr="0" forceAA="0" compatLnSpc="1">
            <a:spAutoFit/>
          </a:bodyPr>
          <a:lstStyle/>
          <a:p>
            <a:pPr lvl="0" algn="l">
              <a:defRPr sz="2800">
                <a:latin typeface="Adobe Caslon Pro"/>
                <a:ea typeface="Adobe Caslon Pro"/>
                <a:cs typeface="Adobe Caslon Pro"/>
                <a:sym typeface="Adobe Caslon Pro"/>
              </a:defRPr>
            </a:pP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FreeRTOS 的应用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2000">
        <p15:prstTrans prst="fallOver"/>
      </p:transition>
    </mc:Choice>
    <mc:Fallback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IMG_7069.png" descr="IMG_7069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3063400">
            <a:off x="3151759" y="-139700"/>
            <a:ext cx="5143503" cy="6858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93" name="小车结构介绍"/>
          <p:cNvSpPr txBox="1">
            <a:spLocks noGrp="1"/>
          </p:cNvSpPr>
          <p:nvPr>
            <p:ph type="title"/>
          </p:nvPr>
        </p:nvSpPr>
        <p:spPr>
          <a:xfrm>
            <a:off x="691514" y="413807"/>
            <a:ext cx="3547230" cy="1402441"/>
          </a:xfrm>
          <a:prstGeom prst="rect">
            <a:avLst/>
          </a:prstGeom>
        </p:spPr>
        <p:txBody>
          <a:bodyPr lIns="45718" tIns="45718" rIns="45718" bIns="45718" anchor="ctr"/>
          <a:lstStyle>
            <a:lvl1pPr algn="l" defTabSz="340995">
              <a:defRPr sz="4400"/>
            </a:lvl1pPr>
          </a:lstStyle>
          <a:p>
            <a:r>
              <a:t>小车结构介绍</a:t>
            </a:r>
          </a:p>
        </p:txBody>
      </p:sp>
      <p:sp>
        <p:nvSpPr>
          <p:cNvPr id="194" name="箭头"/>
          <p:cNvSpPr/>
          <p:nvPr/>
        </p:nvSpPr>
        <p:spPr>
          <a:xfrm rot="21512618">
            <a:off x="5986862" y="1578480"/>
            <a:ext cx="1636436" cy="647751"/>
          </a:xfrm>
          <a:prstGeom prst="rightArrow">
            <a:avLst>
              <a:gd name="adj1" fmla="val 32000"/>
              <a:gd name="adj2" fmla="val 107234"/>
            </a:avLst>
          </a:prstGeom>
          <a:gradFill>
            <a:gsLst>
              <a:gs pos="0">
                <a:srgbClr val="F07485"/>
              </a:gs>
              <a:gs pos="50000">
                <a:srgbClr val="F3586F"/>
              </a:gs>
              <a:gs pos="100000">
                <a:srgbClr val="DF455C"/>
              </a:gs>
            </a:gsLst>
            <a:lin ang="5400000"/>
          </a:gradFill>
          <a:ln w="12700">
            <a:solidFill>
              <a:srgbClr val="000000"/>
            </a:solidFill>
            <a:miter lim="400000"/>
          </a:ln>
          <a:effectLst>
            <a:outerShdw blurRad="63500" dist="19050" dir="5400000" rotWithShape="0">
              <a:srgbClr val="000000">
                <a:alpha val="63000"/>
              </a:srgbClr>
            </a:outerShdw>
          </a:effectLst>
        </p:spPr>
        <p:txBody>
          <a:bodyPr lIns="0" tIns="0" rIns="0" bIns="0"/>
          <a:lstStyle/>
          <a:p>
            <a:pPr>
              <a:defRPr sz="18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</a:p>
        </p:txBody>
      </p:sp>
      <p:sp>
        <p:nvSpPr>
          <p:cNvPr id="195" name="箭头"/>
          <p:cNvSpPr/>
          <p:nvPr/>
        </p:nvSpPr>
        <p:spPr>
          <a:xfrm rot="17563652">
            <a:off x="6710605" y="2577644"/>
            <a:ext cx="1636436" cy="647751"/>
          </a:xfrm>
          <a:prstGeom prst="rightArrow">
            <a:avLst>
              <a:gd name="adj1" fmla="val 32000"/>
              <a:gd name="adj2" fmla="val 107234"/>
            </a:avLst>
          </a:prstGeom>
          <a:gradFill>
            <a:gsLst>
              <a:gs pos="0">
                <a:srgbClr val="F07485"/>
              </a:gs>
              <a:gs pos="50000">
                <a:srgbClr val="F3586F"/>
              </a:gs>
              <a:gs pos="100000">
                <a:srgbClr val="DF455C"/>
              </a:gs>
            </a:gsLst>
            <a:lin ang="5400000"/>
          </a:gradFill>
          <a:ln w="12700">
            <a:solidFill>
              <a:srgbClr val="000000"/>
            </a:solidFill>
            <a:miter lim="400000"/>
          </a:ln>
          <a:effectLst>
            <a:outerShdw blurRad="63500" dist="19050" dir="5400000" rotWithShape="0">
              <a:srgbClr val="000000">
                <a:alpha val="63000"/>
              </a:srgbClr>
            </a:outerShdw>
          </a:effectLst>
        </p:spPr>
        <p:txBody>
          <a:bodyPr lIns="0" tIns="0" rIns="0" bIns="0"/>
          <a:lstStyle/>
          <a:p>
            <a:pPr>
              <a:defRPr sz="18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</a:p>
        </p:txBody>
      </p:sp>
      <p:grpSp>
        <p:nvGrpSpPr>
          <p:cNvPr id="198" name="电机：通过相应pin口输出高低电平使小车运动。"/>
          <p:cNvGrpSpPr/>
          <p:nvPr/>
        </p:nvGrpSpPr>
        <p:grpSpPr>
          <a:xfrm>
            <a:off x="8169295" y="988469"/>
            <a:ext cx="2113430" cy="1237538"/>
            <a:chOff x="0" y="0"/>
            <a:chExt cx="2113428" cy="1237536"/>
          </a:xfrm>
        </p:grpSpPr>
        <p:sp>
          <p:nvSpPr>
            <p:cNvPr id="196" name="圆角矩形"/>
            <p:cNvSpPr/>
            <p:nvPr/>
          </p:nvSpPr>
          <p:spPr>
            <a:xfrm>
              <a:off x="0" y="0"/>
              <a:ext cx="2113428" cy="1237536"/>
            </a:xfrm>
            <a:prstGeom prst="roundRect">
              <a:avLst>
                <a:gd name="adj" fmla="val 16307"/>
              </a:avLst>
            </a:prstGeom>
            <a:gradFill flip="none" rotWithShape="1">
              <a:gsLst>
                <a:gs pos="0">
                  <a:srgbClr val="FFDCB2"/>
                </a:gs>
                <a:gs pos="50000">
                  <a:srgbClr val="FFD4A2"/>
                </a:gs>
                <a:gs pos="100000">
                  <a:srgbClr val="FFCE93"/>
                </a:gs>
              </a:gsLst>
              <a:lin ang="5400000" scaled="0"/>
            </a:gradFill>
            <a:ln w="6350" cap="flat">
              <a:solidFill>
                <a:schemeClr val="accent4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2000"/>
              </a:pPr>
            </a:p>
          </p:txBody>
        </p:sp>
        <p:sp>
          <p:nvSpPr>
            <p:cNvPr id="197" name="电机：通过相应pin口输出高低电平使小车运动。"/>
            <p:cNvSpPr txBox="1"/>
            <p:nvPr/>
          </p:nvSpPr>
          <p:spPr>
            <a:xfrm>
              <a:off x="59106" y="59107"/>
              <a:ext cx="1995216" cy="9233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2000"/>
              </a:lvl1pPr>
            </a:lstStyle>
            <a:p>
              <a:r>
                <a:rPr dirty="0" err="1">
                  <a:solidFill>
                    <a:srgbClr val="FF0000"/>
                  </a:solidFill>
                </a:rPr>
                <a:t>电机</a:t>
              </a:r>
              <a:r>
                <a:rPr dirty="0" err="1"/>
                <a:t>：通过相应pin口输出高低电平使小车运动</a:t>
              </a:r>
              <a:r>
                <a:rPr dirty="0"/>
                <a:t>。</a:t>
              </a:r>
              <a:endParaRPr dirty="0"/>
            </a:p>
          </p:txBody>
        </p:sp>
      </p:grpSp>
      <p:sp>
        <p:nvSpPr>
          <p:cNvPr id="199" name="箭头"/>
          <p:cNvSpPr/>
          <p:nvPr/>
        </p:nvSpPr>
        <p:spPr>
          <a:xfrm>
            <a:off x="5214199" y="5104467"/>
            <a:ext cx="3497449" cy="658973"/>
          </a:xfrm>
          <a:prstGeom prst="rightArrow">
            <a:avLst>
              <a:gd name="adj1" fmla="val 32000"/>
              <a:gd name="adj2" fmla="val 115311"/>
            </a:avLst>
          </a:prstGeom>
          <a:gradFill>
            <a:gsLst>
              <a:gs pos="0">
                <a:srgbClr val="F07485"/>
              </a:gs>
              <a:gs pos="50000">
                <a:srgbClr val="F3586F"/>
              </a:gs>
              <a:gs pos="100000">
                <a:srgbClr val="DF455C"/>
              </a:gs>
            </a:gsLst>
            <a:lin ang="5400000"/>
          </a:gradFill>
          <a:ln w="12700">
            <a:solidFill>
              <a:srgbClr val="000000"/>
            </a:solidFill>
            <a:miter lim="400000"/>
          </a:ln>
          <a:effectLst>
            <a:outerShdw blurRad="63500" dist="19050" dir="5400000" rotWithShape="0">
              <a:srgbClr val="000000">
                <a:alpha val="63000"/>
              </a:srgbClr>
            </a:outerShdw>
          </a:effectLst>
        </p:spPr>
        <p:txBody>
          <a:bodyPr lIns="0" tIns="0" rIns="0" bIns="0"/>
          <a:lstStyle/>
          <a:p>
            <a:pPr>
              <a:defRPr sz="180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</a:p>
        </p:txBody>
      </p:sp>
      <p:grpSp>
        <p:nvGrpSpPr>
          <p:cNvPr id="202" name="卡槽：将开发板GPIO口与小车地板pin口连接。"/>
          <p:cNvGrpSpPr/>
          <p:nvPr/>
        </p:nvGrpSpPr>
        <p:grpSpPr>
          <a:xfrm>
            <a:off x="8766039" y="4798952"/>
            <a:ext cx="2204446" cy="1270003"/>
            <a:chOff x="0" y="0"/>
            <a:chExt cx="2204444" cy="1270001"/>
          </a:xfrm>
        </p:grpSpPr>
        <p:sp>
          <p:nvSpPr>
            <p:cNvPr id="200" name="圆角矩形"/>
            <p:cNvSpPr/>
            <p:nvPr/>
          </p:nvSpPr>
          <p:spPr>
            <a:xfrm>
              <a:off x="0" y="0"/>
              <a:ext cx="2204444" cy="1270001"/>
            </a:xfrm>
            <a:prstGeom prst="roundRect">
              <a:avLst>
                <a:gd name="adj" fmla="val 15000"/>
              </a:avLst>
            </a:prstGeom>
            <a:gradFill flip="none" rotWithShape="1">
              <a:gsLst>
                <a:gs pos="0">
                  <a:srgbClr val="FFDCB2"/>
                </a:gs>
                <a:gs pos="50000">
                  <a:srgbClr val="FFD4A2"/>
                </a:gs>
                <a:gs pos="100000">
                  <a:srgbClr val="FFCE93"/>
                </a:gs>
              </a:gsLst>
              <a:lin ang="5400000" scaled="0"/>
            </a:gradFill>
            <a:ln w="6350" cap="flat">
              <a:solidFill>
                <a:schemeClr val="accent4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2000"/>
              </a:pPr>
            </a:p>
          </p:txBody>
        </p:sp>
        <p:sp>
          <p:nvSpPr>
            <p:cNvPr id="201" name="卡槽：将开发板GPIO口与小车地板pin口连接。"/>
            <p:cNvSpPr txBox="1"/>
            <p:nvPr/>
          </p:nvSpPr>
          <p:spPr>
            <a:xfrm>
              <a:off x="55795" y="55795"/>
              <a:ext cx="2092854" cy="9232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2000"/>
              </a:lvl1pPr>
            </a:lstStyle>
            <a:p>
              <a:r>
                <a:rPr dirty="0" err="1">
                  <a:solidFill>
                    <a:srgbClr val="FF0000"/>
                  </a:solidFill>
                </a:rPr>
                <a:t>卡槽</a:t>
              </a:r>
              <a:r>
                <a:rPr dirty="0" err="1"/>
                <a:t>：将开发板GPIO口与小车</a:t>
              </a:r>
              <a:r>
                <a:rPr lang="zh-CN" dirty="0" err="1"/>
                <a:t>底</a:t>
              </a:r>
              <a:r>
                <a:rPr dirty="0" err="1"/>
                <a:t>板pin口连接</a:t>
              </a:r>
              <a:r>
                <a:rPr dirty="0"/>
                <a:t>。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ccd </a:t>
            </a:r>
            <a:r>
              <a:rPr lang="zh-CN" altLang="en-US"/>
              <a:t>的使用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19" name="内容占位符 3" descr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3330" y="330834"/>
            <a:ext cx="1852931" cy="1356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5765" y="-7781290"/>
            <a:ext cx="1307465" cy="7188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任意多边形 6"/>
          <p:cNvSpPr/>
          <p:nvPr/>
        </p:nvSpPr>
        <p:spPr>
          <a:xfrm>
            <a:off x="3390265" y="-7063105"/>
            <a:ext cx="3608070" cy="4058920"/>
          </a:xfrm>
          <a:custGeom>
            <a:avLst/>
            <a:gdLst/>
            <a:ahLst/>
            <a:cxnLst/>
            <a:pathLst>
              <a:path w="5682" h="8525">
                <a:moveTo>
                  <a:pt x="2694" y="8483"/>
                </a:moveTo>
                <a:lnTo>
                  <a:pt x="2071" y="8483"/>
                </a:lnTo>
                <a:lnTo>
                  <a:pt x="2240" y="8504"/>
                </a:lnTo>
                <a:lnTo>
                  <a:pt x="2384" y="8510"/>
                </a:lnTo>
                <a:lnTo>
                  <a:pt x="2534" y="8525"/>
                </a:lnTo>
                <a:lnTo>
                  <a:pt x="2694" y="8483"/>
                </a:lnTo>
                <a:close/>
                <a:moveTo>
                  <a:pt x="4910" y="8491"/>
                </a:moveTo>
                <a:lnTo>
                  <a:pt x="4149" y="8491"/>
                </a:lnTo>
                <a:lnTo>
                  <a:pt x="4302" y="8519"/>
                </a:lnTo>
                <a:lnTo>
                  <a:pt x="4462" y="8524"/>
                </a:lnTo>
                <a:lnTo>
                  <a:pt x="4605" y="8519"/>
                </a:lnTo>
                <a:lnTo>
                  <a:pt x="4770" y="8519"/>
                </a:lnTo>
                <a:lnTo>
                  <a:pt x="4910" y="8491"/>
                </a:lnTo>
                <a:close/>
                <a:moveTo>
                  <a:pt x="4770" y="8519"/>
                </a:moveTo>
                <a:lnTo>
                  <a:pt x="4605" y="8519"/>
                </a:lnTo>
                <a:lnTo>
                  <a:pt x="4750" y="8523"/>
                </a:lnTo>
                <a:lnTo>
                  <a:pt x="4770" y="8519"/>
                </a:lnTo>
                <a:close/>
                <a:moveTo>
                  <a:pt x="5657" y="8485"/>
                </a:moveTo>
                <a:lnTo>
                  <a:pt x="4939" y="8485"/>
                </a:lnTo>
                <a:lnTo>
                  <a:pt x="5107" y="8520"/>
                </a:lnTo>
                <a:lnTo>
                  <a:pt x="5251" y="8523"/>
                </a:lnTo>
                <a:lnTo>
                  <a:pt x="5424" y="8515"/>
                </a:lnTo>
                <a:lnTo>
                  <a:pt x="5576" y="8494"/>
                </a:lnTo>
                <a:lnTo>
                  <a:pt x="5658" y="8494"/>
                </a:lnTo>
                <a:lnTo>
                  <a:pt x="5657" y="8485"/>
                </a:lnTo>
                <a:close/>
                <a:moveTo>
                  <a:pt x="5657" y="8482"/>
                </a:moveTo>
                <a:lnTo>
                  <a:pt x="2698" y="8482"/>
                </a:lnTo>
                <a:lnTo>
                  <a:pt x="2853" y="8519"/>
                </a:lnTo>
                <a:lnTo>
                  <a:pt x="3008" y="8517"/>
                </a:lnTo>
                <a:lnTo>
                  <a:pt x="3174" y="8482"/>
                </a:lnTo>
                <a:lnTo>
                  <a:pt x="5657" y="8482"/>
                </a:lnTo>
                <a:lnTo>
                  <a:pt x="5657" y="8482"/>
                </a:lnTo>
                <a:close/>
                <a:moveTo>
                  <a:pt x="5657" y="8482"/>
                </a:moveTo>
                <a:lnTo>
                  <a:pt x="3174" y="8482"/>
                </a:lnTo>
                <a:lnTo>
                  <a:pt x="3330" y="8483"/>
                </a:lnTo>
                <a:lnTo>
                  <a:pt x="3488" y="8488"/>
                </a:lnTo>
                <a:lnTo>
                  <a:pt x="3670" y="8517"/>
                </a:lnTo>
                <a:lnTo>
                  <a:pt x="3838" y="8500"/>
                </a:lnTo>
                <a:lnTo>
                  <a:pt x="4001" y="8498"/>
                </a:lnTo>
                <a:lnTo>
                  <a:pt x="4149" y="8491"/>
                </a:lnTo>
                <a:lnTo>
                  <a:pt x="4910" y="8491"/>
                </a:lnTo>
                <a:lnTo>
                  <a:pt x="4939" y="8485"/>
                </a:lnTo>
                <a:lnTo>
                  <a:pt x="5657" y="8485"/>
                </a:lnTo>
                <a:lnTo>
                  <a:pt x="5657" y="8482"/>
                </a:lnTo>
                <a:close/>
                <a:moveTo>
                  <a:pt x="1257" y="8492"/>
                </a:moveTo>
                <a:lnTo>
                  <a:pt x="513" y="8492"/>
                </a:lnTo>
                <a:lnTo>
                  <a:pt x="669" y="8515"/>
                </a:lnTo>
                <a:lnTo>
                  <a:pt x="811" y="8506"/>
                </a:lnTo>
                <a:lnTo>
                  <a:pt x="1166" y="8505"/>
                </a:lnTo>
                <a:lnTo>
                  <a:pt x="1257" y="8492"/>
                </a:lnTo>
                <a:close/>
                <a:moveTo>
                  <a:pt x="1166" y="8505"/>
                </a:moveTo>
                <a:lnTo>
                  <a:pt x="960" y="8505"/>
                </a:lnTo>
                <a:lnTo>
                  <a:pt x="1134" y="8510"/>
                </a:lnTo>
                <a:lnTo>
                  <a:pt x="1166" y="8505"/>
                </a:lnTo>
                <a:close/>
                <a:moveTo>
                  <a:pt x="1742" y="8485"/>
                </a:moveTo>
                <a:lnTo>
                  <a:pt x="1301" y="8485"/>
                </a:lnTo>
                <a:lnTo>
                  <a:pt x="1614" y="8510"/>
                </a:lnTo>
                <a:lnTo>
                  <a:pt x="1742" y="8485"/>
                </a:lnTo>
                <a:close/>
                <a:moveTo>
                  <a:pt x="23" y="23"/>
                </a:moveTo>
                <a:lnTo>
                  <a:pt x="19" y="172"/>
                </a:lnTo>
                <a:lnTo>
                  <a:pt x="38" y="347"/>
                </a:lnTo>
                <a:lnTo>
                  <a:pt x="34" y="476"/>
                </a:lnTo>
                <a:lnTo>
                  <a:pt x="21" y="679"/>
                </a:lnTo>
                <a:lnTo>
                  <a:pt x="43" y="818"/>
                </a:lnTo>
                <a:lnTo>
                  <a:pt x="20" y="991"/>
                </a:lnTo>
                <a:lnTo>
                  <a:pt x="24" y="1154"/>
                </a:lnTo>
                <a:lnTo>
                  <a:pt x="12" y="1276"/>
                </a:lnTo>
                <a:lnTo>
                  <a:pt x="27" y="1460"/>
                </a:lnTo>
                <a:lnTo>
                  <a:pt x="11" y="1583"/>
                </a:lnTo>
                <a:lnTo>
                  <a:pt x="26" y="1776"/>
                </a:lnTo>
                <a:lnTo>
                  <a:pt x="10" y="1921"/>
                </a:lnTo>
                <a:lnTo>
                  <a:pt x="9" y="2089"/>
                </a:lnTo>
                <a:lnTo>
                  <a:pt x="3" y="2242"/>
                </a:lnTo>
                <a:lnTo>
                  <a:pt x="35" y="2418"/>
                </a:lnTo>
                <a:lnTo>
                  <a:pt x="46" y="2577"/>
                </a:lnTo>
                <a:lnTo>
                  <a:pt x="15" y="2699"/>
                </a:lnTo>
                <a:lnTo>
                  <a:pt x="13" y="2862"/>
                </a:lnTo>
                <a:lnTo>
                  <a:pt x="18" y="3050"/>
                </a:lnTo>
                <a:lnTo>
                  <a:pt x="13" y="3185"/>
                </a:lnTo>
                <a:lnTo>
                  <a:pt x="22" y="3366"/>
                </a:lnTo>
                <a:lnTo>
                  <a:pt x="3" y="3506"/>
                </a:lnTo>
                <a:lnTo>
                  <a:pt x="38" y="3662"/>
                </a:lnTo>
                <a:lnTo>
                  <a:pt x="1" y="3831"/>
                </a:lnTo>
                <a:lnTo>
                  <a:pt x="25" y="3986"/>
                </a:lnTo>
                <a:lnTo>
                  <a:pt x="0" y="4131"/>
                </a:lnTo>
                <a:lnTo>
                  <a:pt x="2" y="4317"/>
                </a:lnTo>
                <a:lnTo>
                  <a:pt x="27" y="4456"/>
                </a:lnTo>
                <a:lnTo>
                  <a:pt x="41" y="4616"/>
                </a:lnTo>
                <a:lnTo>
                  <a:pt x="6" y="4777"/>
                </a:lnTo>
                <a:lnTo>
                  <a:pt x="36" y="4909"/>
                </a:lnTo>
                <a:lnTo>
                  <a:pt x="6" y="5078"/>
                </a:lnTo>
                <a:lnTo>
                  <a:pt x="43" y="5268"/>
                </a:lnTo>
                <a:lnTo>
                  <a:pt x="38" y="5388"/>
                </a:lnTo>
                <a:lnTo>
                  <a:pt x="10" y="5571"/>
                </a:lnTo>
                <a:lnTo>
                  <a:pt x="1" y="5708"/>
                </a:lnTo>
                <a:lnTo>
                  <a:pt x="31" y="5883"/>
                </a:lnTo>
                <a:lnTo>
                  <a:pt x="45" y="6056"/>
                </a:lnTo>
                <a:lnTo>
                  <a:pt x="46" y="6205"/>
                </a:lnTo>
                <a:lnTo>
                  <a:pt x="39" y="6335"/>
                </a:lnTo>
                <a:lnTo>
                  <a:pt x="7" y="6497"/>
                </a:lnTo>
                <a:lnTo>
                  <a:pt x="18" y="6651"/>
                </a:lnTo>
                <a:lnTo>
                  <a:pt x="8" y="6810"/>
                </a:lnTo>
                <a:lnTo>
                  <a:pt x="34" y="7004"/>
                </a:lnTo>
                <a:lnTo>
                  <a:pt x="12" y="7139"/>
                </a:lnTo>
                <a:lnTo>
                  <a:pt x="12" y="7293"/>
                </a:lnTo>
                <a:lnTo>
                  <a:pt x="20" y="7469"/>
                </a:lnTo>
                <a:lnTo>
                  <a:pt x="9" y="7616"/>
                </a:lnTo>
                <a:lnTo>
                  <a:pt x="26" y="7784"/>
                </a:lnTo>
                <a:lnTo>
                  <a:pt x="27" y="7940"/>
                </a:lnTo>
                <a:lnTo>
                  <a:pt x="21" y="8104"/>
                </a:lnTo>
                <a:lnTo>
                  <a:pt x="25" y="8241"/>
                </a:lnTo>
                <a:lnTo>
                  <a:pt x="4" y="8422"/>
                </a:lnTo>
                <a:lnTo>
                  <a:pt x="23" y="8502"/>
                </a:lnTo>
                <a:lnTo>
                  <a:pt x="199" y="8508"/>
                </a:lnTo>
                <a:lnTo>
                  <a:pt x="319" y="8501"/>
                </a:lnTo>
                <a:lnTo>
                  <a:pt x="513" y="8492"/>
                </a:lnTo>
                <a:lnTo>
                  <a:pt x="1257" y="8492"/>
                </a:lnTo>
                <a:lnTo>
                  <a:pt x="1301" y="8485"/>
                </a:lnTo>
                <a:lnTo>
                  <a:pt x="1742" y="8485"/>
                </a:lnTo>
                <a:lnTo>
                  <a:pt x="1753" y="8483"/>
                </a:lnTo>
                <a:lnTo>
                  <a:pt x="2695" y="8483"/>
                </a:lnTo>
                <a:lnTo>
                  <a:pt x="2698" y="8482"/>
                </a:lnTo>
                <a:lnTo>
                  <a:pt x="5657" y="8482"/>
                </a:lnTo>
                <a:lnTo>
                  <a:pt x="5651" y="8348"/>
                </a:lnTo>
                <a:lnTo>
                  <a:pt x="5651" y="8165"/>
                </a:lnTo>
                <a:lnTo>
                  <a:pt x="5681" y="8050"/>
                </a:lnTo>
                <a:lnTo>
                  <a:pt x="5667" y="7866"/>
                </a:lnTo>
                <a:lnTo>
                  <a:pt x="5644" y="7703"/>
                </a:lnTo>
                <a:lnTo>
                  <a:pt x="5644" y="7571"/>
                </a:lnTo>
                <a:lnTo>
                  <a:pt x="5674" y="7380"/>
                </a:lnTo>
                <a:lnTo>
                  <a:pt x="5679" y="7248"/>
                </a:lnTo>
                <a:lnTo>
                  <a:pt x="5672" y="7095"/>
                </a:lnTo>
                <a:lnTo>
                  <a:pt x="5668" y="6902"/>
                </a:lnTo>
                <a:lnTo>
                  <a:pt x="5658" y="6763"/>
                </a:lnTo>
                <a:lnTo>
                  <a:pt x="5649" y="6613"/>
                </a:lnTo>
                <a:lnTo>
                  <a:pt x="5681" y="6428"/>
                </a:lnTo>
                <a:lnTo>
                  <a:pt x="5639" y="6308"/>
                </a:lnTo>
                <a:lnTo>
                  <a:pt x="5655" y="6149"/>
                </a:lnTo>
                <a:lnTo>
                  <a:pt x="5645" y="5966"/>
                </a:lnTo>
                <a:lnTo>
                  <a:pt x="5660" y="5803"/>
                </a:lnTo>
                <a:lnTo>
                  <a:pt x="5647" y="5649"/>
                </a:lnTo>
                <a:lnTo>
                  <a:pt x="5661" y="5507"/>
                </a:lnTo>
                <a:lnTo>
                  <a:pt x="5676" y="5348"/>
                </a:lnTo>
                <a:lnTo>
                  <a:pt x="5674" y="5196"/>
                </a:lnTo>
                <a:lnTo>
                  <a:pt x="5652" y="4999"/>
                </a:lnTo>
                <a:lnTo>
                  <a:pt x="5676" y="4859"/>
                </a:lnTo>
                <a:lnTo>
                  <a:pt x="5635" y="4698"/>
                </a:lnTo>
                <a:lnTo>
                  <a:pt x="5660" y="4534"/>
                </a:lnTo>
                <a:lnTo>
                  <a:pt x="5664" y="4387"/>
                </a:lnTo>
                <a:lnTo>
                  <a:pt x="5664" y="4228"/>
                </a:lnTo>
                <a:lnTo>
                  <a:pt x="5660" y="4052"/>
                </a:lnTo>
                <a:lnTo>
                  <a:pt x="5655" y="3916"/>
                </a:lnTo>
                <a:lnTo>
                  <a:pt x="5671" y="3763"/>
                </a:lnTo>
                <a:lnTo>
                  <a:pt x="5671" y="3589"/>
                </a:lnTo>
                <a:lnTo>
                  <a:pt x="5641" y="3416"/>
                </a:lnTo>
                <a:lnTo>
                  <a:pt x="5676" y="3294"/>
                </a:lnTo>
                <a:lnTo>
                  <a:pt x="5672" y="3143"/>
                </a:lnTo>
                <a:lnTo>
                  <a:pt x="5652" y="2943"/>
                </a:lnTo>
                <a:lnTo>
                  <a:pt x="5680" y="2789"/>
                </a:lnTo>
                <a:lnTo>
                  <a:pt x="5642" y="2635"/>
                </a:lnTo>
                <a:lnTo>
                  <a:pt x="5678" y="2488"/>
                </a:lnTo>
                <a:lnTo>
                  <a:pt x="5680" y="2327"/>
                </a:lnTo>
                <a:lnTo>
                  <a:pt x="5676" y="2192"/>
                </a:lnTo>
                <a:lnTo>
                  <a:pt x="5642" y="2034"/>
                </a:lnTo>
                <a:lnTo>
                  <a:pt x="5681" y="1860"/>
                </a:lnTo>
                <a:lnTo>
                  <a:pt x="5665" y="1702"/>
                </a:lnTo>
                <a:lnTo>
                  <a:pt x="5635" y="1529"/>
                </a:lnTo>
                <a:lnTo>
                  <a:pt x="5635" y="1359"/>
                </a:lnTo>
                <a:lnTo>
                  <a:pt x="5653" y="1214"/>
                </a:lnTo>
                <a:lnTo>
                  <a:pt x="5681" y="1064"/>
                </a:lnTo>
                <a:lnTo>
                  <a:pt x="5656" y="886"/>
                </a:lnTo>
                <a:lnTo>
                  <a:pt x="5668" y="760"/>
                </a:lnTo>
                <a:lnTo>
                  <a:pt x="5643" y="577"/>
                </a:lnTo>
                <a:lnTo>
                  <a:pt x="5635" y="422"/>
                </a:lnTo>
                <a:lnTo>
                  <a:pt x="5667" y="254"/>
                </a:lnTo>
                <a:lnTo>
                  <a:pt x="5657" y="131"/>
                </a:lnTo>
                <a:lnTo>
                  <a:pt x="5658" y="46"/>
                </a:lnTo>
                <a:lnTo>
                  <a:pt x="5037" y="46"/>
                </a:lnTo>
                <a:lnTo>
                  <a:pt x="5013" y="43"/>
                </a:lnTo>
                <a:lnTo>
                  <a:pt x="4413" y="43"/>
                </a:lnTo>
                <a:lnTo>
                  <a:pt x="4404" y="41"/>
                </a:lnTo>
                <a:lnTo>
                  <a:pt x="1679" y="41"/>
                </a:lnTo>
                <a:lnTo>
                  <a:pt x="1652" y="37"/>
                </a:lnTo>
                <a:lnTo>
                  <a:pt x="1226" y="37"/>
                </a:lnTo>
                <a:lnTo>
                  <a:pt x="1087" y="28"/>
                </a:lnTo>
                <a:lnTo>
                  <a:pt x="1077" y="27"/>
                </a:lnTo>
                <a:lnTo>
                  <a:pt x="428" y="27"/>
                </a:lnTo>
                <a:lnTo>
                  <a:pt x="412" y="24"/>
                </a:lnTo>
                <a:lnTo>
                  <a:pt x="133" y="24"/>
                </a:lnTo>
                <a:lnTo>
                  <a:pt x="23" y="23"/>
                </a:lnTo>
                <a:close/>
                <a:moveTo>
                  <a:pt x="5658" y="8494"/>
                </a:moveTo>
                <a:lnTo>
                  <a:pt x="5576" y="8494"/>
                </a:lnTo>
                <a:lnTo>
                  <a:pt x="5658" y="8502"/>
                </a:lnTo>
                <a:lnTo>
                  <a:pt x="5658" y="8494"/>
                </a:lnTo>
                <a:close/>
                <a:moveTo>
                  <a:pt x="2695" y="8483"/>
                </a:moveTo>
                <a:lnTo>
                  <a:pt x="1753" y="8483"/>
                </a:lnTo>
                <a:lnTo>
                  <a:pt x="1902" y="8486"/>
                </a:lnTo>
                <a:lnTo>
                  <a:pt x="2071" y="8483"/>
                </a:lnTo>
                <a:lnTo>
                  <a:pt x="2694" y="8483"/>
                </a:lnTo>
                <a:lnTo>
                  <a:pt x="2695" y="8483"/>
                </a:lnTo>
                <a:close/>
                <a:moveTo>
                  <a:pt x="5160" y="12"/>
                </a:moveTo>
                <a:lnTo>
                  <a:pt x="5037" y="46"/>
                </a:lnTo>
                <a:lnTo>
                  <a:pt x="5658" y="46"/>
                </a:lnTo>
                <a:lnTo>
                  <a:pt x="5658" y="33"/>
                </a:lnTo>
                <a:lnTo>
                  <a:pt x="5518" y="33"/>
                </a:lnTo>
                <a:lnTo>
                  <a:pt x="5359" y="17"/>
                </a:lnTo>
                <a:lnTo>
                  <a:pt x="5160" y="12"/>
                </a:lnTo>
                <a:close/>
                <a:moveTo>
                  <a:pt x="4563" y="11"/>
                </a:moveTo>
                <a:lnTo>
                  <a:pt x="4413" y="43"/>
                </a:lnTo>
                <a:lnTo>
                  <a:pt x="5013" y="43"/>
                </a:lnTo>
                <a:lnTo>
                  <a:pt x="4869" y="27"/>
                </a:lnTo>
                <a:lnTo>
                  <a:pt x="4705" y="27"/>
                </a:lnTo>
                <a:lnTo>
                  <a:pt x="4563" y="11"/>
                </a:lnTo>
                <a:close/>
                <a:moveTo>
                  <a:pt x="1873" y="12"/>
                </a:moveTo>
                <a:lnTo>
                  <a:pt x="1679" y="41"/>
                </a:lnTo>
                <a:lnTo>
                  <a:pt x="4404" y="41"/>
                </a:lnTo>
                <a:lnTo>
                  <a:pt x="4388" y="38"/>
                </a:lnTo>
                <a:lnTo>
                  <a:pt x="3899" y="38"/>
                </a:lnTo>
                <a:lnTo>
                  <a:pt x="3886" y="37"/>
                </a:lnTo>
                <a:lnTo>
                  <a:pt x="2673" y="37"/>
                </a:lnTo>
                <a:lnTo>
                  <a:pt x="2668" y="36"/>
                </a:lnTo>
                <a:lnTo>
                  <a:pt x="2022" y="36"/>
                </a:lnTo>
                <a:lnTo>
                  <a:pt x="1873" y="12"/>
                </a:lnTo>
                <a:close/>
                <a:moveTo>
                  <a:pt x="4066" y="3"/>
                </a:moveTo>
                <a:lnTo>
                  <a:pt x="3899" y="38"/>
                </a:lnTo>
                <a:lnTo>
                  <a:pt x="4388" y="38"/>
                </a:lnTo>
                <a:lnTo>
                  <a:pt x="4224" y="10"/>
                </a:lnTo>
                <a:lnTo>
                  <a:pt x="4066" y="3"/>
                </a:lnTo>
                <a:close/>
                <a:moveTo>
                  <a:pt x="2813" y="6"/>
                </a:moveTo>
                <a:lnTo>
                  <a:pt x="2673" y="37"/>
                </a:lnTo>
                <a:lnTo>
                  <a:pt x="3886" y="37"/>
                </a:lnTo>
                <a:lnTo>
                  <a:pt x="3881" y="36"/>
                </a:lnTo>
                <a:lnTo>
                  <a:pt x="3298" y="36"/>
                </a:lnTo>
                <a:lnTo>
                  <a:pt x="3116" y="26"/>
                </a:lnTo>
                <a:lnTo>
                  <a:pt x="2953" y="19"/>
                </a:lnTo>
                <a:lnTo>
                  <a:pt x="2813" y="6"/>
                </a:lnTo>
                <a:close/>
                <a:moveTo>
                  <a:pt x="1406" y="0"/>
                </a:moveTo>
                <a:lnTo>
                  <a:pt x="1226" y="37"/>
                </a:lnTo>
                <a:lnTo>
                  <a:pt x="1652" y="37"/>
                </a:lnTo>
                <a:lnTo>
                  <a:pt x="1523" y="13"/>
                </a:lnTo>
                <a:lnTo>
                  <a:pt x="1406" y="0"/>
                </a:lnTo>
                <a:close/>
                <a:moveTo>
                  <a:pt x="3740" y="16"/>
                </a:moveTo>
                <a:lnTo>
                  <a:pt x="3441" y="24"/>
                </a:lnTo>
                <a:lnTo>
                  <a:pt x="3298" y="36"/>
                </a:lnTo>
                <a:lnTo>
                  <a:pt x="3881" y="36"/>
                </a:lnTo>
                <a:lnTo>
                  <a:pt x="3740" y="16"/>
                </a:lnTo>
                <a:close/>
                <a:moveTo>
                  <a:pt x="2184" y="19"/>
                </a:moveTo>
                <a:lnTo>
                  <a:pt x="2022" y="36"/>
                </a:lnTo>
                <a:lnTo>
                  <a:pt x="2668" y="36"/>
                </a:lnTo>
                <a:lnTo>
                  <a:pt x="2607" y="25"/>
                </a:lnTo>
                <a:lnTo>
                  <a:pt x="2344" y="25"/>
                </a:lnTo>
                <a:lnTo>
                  <a:pt x="2184" y="19"/>
                </a:lnTo>
                <a:close/>
                <a:moveTo>
                  <a:pt x="5658" y="23"/>
                </a:moveTo>
                <a:lnTo>
                  <a:pt x="5518" y="33"/>
                </a:lnTo>
                <a:lnTo>
                  <a:pt x="5658" y="33"/>
                </a:lnTo>
                <a:lnTo>
                  <a:pt x="5658" y="23"/>
                </a:lnTo>
                <a:close/>
                <a:moveTo>
                  <a:pt x="576" y="14"/>
                </a:moveTo>
                <a:lnTo>
                  <a:pt x="428" y="27"/>
                </a:lnTo>
                <a:lnTo>
                  <a:pt x="1077" y="27"/>
                </a:lnTo>
                <a:lnTo>
                  <a:pt x="1013" y="20"/>
                </a:lnTo>
                <a:lnTo>
                  <a:pt x="761" y="20"/>
                </a:lnTo>
                <a:lnTo>
                  <a:pt x="576" y="14"/>
                </a:lnTo>
                <a:close/>
                <a:moveTo>
                  <a:pt x="4852" y="25"/>
                </a:moveTo>
                <a:lnTo>
                  <a:pt x="4705" y="27"/>
                </a:lnTo>
                <a:lnTo>
                  <a:pt x="4869" y="27"/>
                </a:lnTo>
                <a:lnTo>
                  <a:pt x="4852" y="25"/>
                </a:lnTo>
                <a:close/>
                <a:moveTo>
                  <a:pt x="2505" y="8"/>
                </a:moveTo>
                <a:lnTo>
                  <a:pt x="2344" y="25"/>
                </a:lnTo>
                <a:lnTo>
                  <a:pt x="2607" y="25"/>
                </a:lnTo>
                <a:lnTo>
                  <a:pt x="2505" y="8"/>
                </a:lnTo>
                <a:close/>
                <a:moveTo>
                  <a:pt x="293" y="8"/>
                </a:moveTo>
                <a:lnTo>
                  <a:pt x="133" y="24"/>
                </a:lnTo>
                <a:lnTo>
                  <a:pt x="412" y="24"/>
                </a:lnTo>
                <a:lnTo>
                  <a:pt x="293" y="8"/>
                </a:lnTo>
                <a:close/>
                <a:moveTo>
                  <a:pt x="891" y="6"/>
                </a:moveTo>
                <a:lnTo>
                  <a:pt x="761" y="20"/>
                </a:lnTo>
                <a:lnTo>
                  <a:pt x="1013" y="20"/>
                </a:lnTo>
                <a:lnTo>
                  <a:pt x="891" y="6"/>
                </a:lnTo>
                <a:close/>
              </a:path>
            </a:pathLst>
          </a:custGeom>
          <a:solidFill>
            <a:srgbClr val="7F7F7F">
              <a:alpha val="29999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3370580" y="-7083425"/>
            <a:ext cx="3608070" cy="4058920"/>
          </a:xfrm>
          <a:custGeom>
            <a:avLst/>
            <a:gdLst/>
            <a:ahLst/>
            <a:cxnLst/>
            <a:pathLst>
              <a:path w="5682" h="8525">
                <a:moveTo>
                  <a:pt x="2694" y="8483"/>
                </a:moveTo>
                <a:lnTo>
                  <a:pt x="2071" y="8483"/>
                </a:lnTo>
                <a:lnTo>
                  <a:pt x="2240" y="8503"/>
                </a:lnTo>
                <a:lnTo>
                  <a:pt x="2385" y="8509"/>
                </a:lnTo>
                <a:lnTo>
                  <a:pt x="2534" y="8524"/>
                </a:lnTo>
                <a:lnTo>
                  <a:pt x="2694" y="8483"/>
                </a:lnTo>
                <a:close/>
                <a:moveTo>
                  <a:pt x="4911" y="8490"/>
                </a:moveTo>
                <a:lnTo>
                  <a:pt x="4149" y="8490"/>
                </a:lnTo>
                <a:lnTo>
                  <a:pt x="4303" y="8519"/>
                </a:lnTo>
                <a:lnTo>
                  <a:pt x="4462" y="8523"/>
                </a:lnTo>
                <a:lnTo>
                  <a:pt x="4606" y="8518"/>
                </a:lnTo>
                <a:lnTo>
                  <a:pt x="4771" y="8518"/>
                </a:lnTo>
                <a:lnTo>
                  <a:pt x="4911" y="8490"/>
                </a:lnTo>
                <a:close/>
                <a:moveTo>
                  <a:pt x="4771" y="8518"/>
                </a:moveTo>
                <a:lnTo>
                  <a:pt x="4606" y="8518"/>
                </a:lnTo>
                <a:lnTo>
                  <a:pt x="4750" y="8522"/>
                </a:lnTo>
                <a:lnTo>
                  <a:pt x="4771" y="8518"/>
                </a:lnTo>
                <a:close/>
                <a:moveTo>
                  <a:pt x="5658" y="8484"/>
                </a:moveTo>
                <a:lnTo>
                  <a:pt x="4940" y="8484"/>
                </a:lnTo>
                <a:lnTo>
                  <a:pt x="5107" y="8520"/>
                </a:lnTo>
                <a:lnTo>
                  <a:pt x="5251" y="8522"/>
                </a:lnTo>
                <a:lnTo>
                  <a:pt x="5424" y="8514"/>
                </a:lnTo>
                <a:lnTo>
                  <a:pt x="5576" y="8493"/>
                </a:lnTo>
                <a:lnTo>
                  <a:pt x="5658" y="8493"/>
                </a:lnTo>
                <a:lnTo>
                  <a:pt x="5658" y="8484"/>
                </a:lnTo>
                <a:close/>
                <a:moveTo>
                  <a:pt x="5658" y="8482"/>
                </a:moveTo>
                <a:lnTo>
                  <a:pt x="2698" y="8482"/>
                </a:lnTo>
                <a:lnTo>
                  <a:pt x="2853" y="8518"/>
                </a:lnTo>
                <a:lnTo>
                  <a:pt x="3008" y="8516"/>
                </a:lnTo>
                <a:lnTo>
                  <a:pt x="3174" y="8482"/>
                </a:lnTo>
                <a:lnTo>
                  <a:pt x="5658" y="8482"/>
                </a:lnTo>
                <a:lnTo>
                  <a:pt x="5658" y="8482"/>
                </a:lnTo>
                <a:close/>
                <a:moveTo>
                  <a:pt x="5658" y="8482"/>
                </a:moveTo>
                <a:lnTo>
                  <a:pt x="3174" y="8482"/>
                </a:lnTo>
                <a:lnTo>
                  <a:pt x="3330" y="8482"/>
                </a:lnTo>
                <a:lnTo>
                  <a:pt x="3489" y="8488"/>
                </a:lnTo>
                <a:lnTo>
                  <a:pt x="3671" y="8516"/>
                </a:lnTo>
                <a:lnTo>
                  <a:pt x="3839" y="8499"/>
                </a:lnTo>
                <a:lnTo>
                  <a:pt x="4002" y="8498"/>
                </a:lnTo>
                <a:lnTo>
                  <a:pt x="4149" y="8490"/>
                </a:lnTo>
                <a:lnTo>
                  <a:pt x="4911" y="8490"/>
                </a:lnTo>
                <a:lnTo>
                  <a:pt x="4940" y="8484"/>
                </a:lnTo>
                <a:lnTo>
                  <a:pt x="5658" y="8484"/>
                </a:lnTo>
                <a:lnTo>
                  <a:pt x="5658" y="8482"/>
                </a:lnTo>
                <a:close/>
                <a:moveTo>
                  <a:pt x="1258" y="8491"/>
                </a:moveTo>
                <a:lnTo>
                  <a:pt x="513" y="8491"/>
                </a:lnTo>
                <a:lnTo>
                  <a:pt x="669" y="8514"/>
                </a:lnTo>
                <a:lnTo>
                  <a:pt x="811" y="8506"/>
                </a:lnTo>
                <a:lnTo>
                  <a:pt x="1167" y="8505"/>
                </a:lnTo>
                <a:lnTo>
                  <a:pt x="1258" y="8491"/>
                </a:lnTo>
                <a:close/>
                <a:moveTo>
                  <a:pt x="1167" y="8505"/>
                </a:moveTo>
                <a:lnTo>
                  <a:pt x="960" y="8505"/>
                </a:lnTo>
                <a:lnTo>
                  <a:pt x="1134" y="8510"/>
                </a:lnTo>
                <a:lnTo>
                  <a:pt x="1167" y="8505"/>
                </a:lnTo>
                <a:close/>
                <a:moveTo>
                  <a:pt x="1742" y="8484"/>
                </a:moveTo>
                <a:lnTo>
                  <a:pt x="1301" y="8484"/>
                </a:lnTo>
                <a:lnTo>
                  <a:pt x="1614" y="8509"/>
                </a:lnTo>
                <a:lnTo>
                  <a:pt x="1742" y="8484"/>
                </a:lnTo>
                <a:close/>
                <a:moveTo>
                  <a:pt x="23" y="22"/>
                </a:moveTo>
                <a:lnTo>
                  <a:pt x="20" y="171"/>
                </a:lnTo>
                <a:lnTo>
                  <a:pt x="39" y="346"/>
                </a:lnTo>
                <a:lnTo>
                  <a:pt x="34" y="475"/>
                </a:lnTo>
                <a:lnTo>
                  <a:pt x="21" y="678"/>
                </a:lnTo>
                <a:lnTo>
                  <a:pt x="43" y="817"/>
                </a:lnTo>
                <a:lnTo>
                  <a:pt x="21" y="991"/>
                </a:lnTo>
                <a:lnTo>
                  <a:pt x="25" y="1154"/>
                </a:lnTo>
                <a:lnTo>
                  <a:pt x="12" y="1275"/>
                </a:lnTo>
                <a:lnTo>
                  <a:pt x="28" y="1459"/>
                </a:lnTo>
                <a:lnTo>
                  <a:pt x="11" y="1582"/>
                </a:lnTo>
                <a:lnTo>
                  <a:pt x="26" y="1775"/>
                </a:lnTo>
                <a:lnTo>
                  <a:pt x="10" y="1920"/>
                </a:lnTo>
                <a:lnTo>
                  <a:pt x="9" y="2088"/>
                </a:lnTo>
                <a:lnTo>
                  <a:pt x="3" y="2241"/>
                </a:lnTo>
                <a:lnTo>
                  <a:pt x="35" y="2417"/>
                </a:lnTo>
                <a:lnTo>
                  <a:pt x="46" y="2576"/>
                </a:lnTo>
                <a:lnTo>
                  <a:pt x="16" y="2698"/>
                </a:lnTo>
                <a:lnTo>
                  <a:pt x="13" y="2861"/>
                </a:lnTo>
                <a:lnTo>
                  <a:pt x="18" y="3050"/>
                </a:lnTo>
                <a:lnTo>
                  <a:pt x="14" y="3185"/>
                </a:lnTo>
                <a:lnTo>
                  <a:pt x="22" y="3365"/>
                </a:lnTo>
                <a:lnTo>
                  <a:pt x="4" y="3505"/>
                </a:lnTo>
                <a:lnTo>
                  <a:pt x="38" y="3662"/>
                </a:lnTo>
                <a:lnTo>
                  <a:pt x="1" y="3831"/>
                </a:lnTo>
                <a:lnTo>
                  <a:pt x="25" y="3985"/>
                </a:lnTo>
                <a:lnTo>
                  <a:pt x="0" y="4130"/>
                </a:lnTo>
                <a:lnTo>
                  <a:pt x="2" y="4317"/>
                </a:lnTo>
                <a:lnTo>
                  <a:pt x="28" y="4456"/>
                </a:lnTo>
                <a:lnTo>
                  <a:pt x="41" y="4615"/>
                </a:lnTo>
                <a:lnTo>
                  <a:pt x="6" y="4777"/>
                </a:lnTo>
                <a:lnTo>
                  <a:pt x="37" y="4909"/>
                </a:lnTo>
                <a:lnTo>
                  <a:pt x="6" y="5077"/>
                </a:lnTo>
                <a:lnTo>
                  <a:pt x="43" y="5267"/>
                </a:lnTo>
                <a:lnTo>
                  <a:pt x="39" y="5388"/>
                </a:lnTo>
                <a:lnTo>
                  <a:pt x="11" y="5570"/>
                </a:lnTo>
                <a:lnTo>
                  <a:pt x="1" y="5708"/>
                </a:lnTo>
                <a:lnTo>
                  <a:pt x="31" y="5882"/>
                </a:lnTo>
                <a:lnTo>
                  <a:pt x="45" y="6055"/>
                </a:lnTo>
                <a:lnTo>
                  <a:pt x="46" y="6204"/>
                </a:lnTo>
                <a:lnTo>
                  <a:pt x="39" y="6334"/>
                </a:lnTo>
                <a:lnTo>
                  <a:pt x="7" y="6497"/>
                </a:lnTo>
                <a:lnTo>
                  <a:pt x="18" y="6651"/>
                </a:lnTo>
                <a:lnTo>
                  <a:pt x="8" y="6809"/>
                </a:lnTo>
                <a:lnTo>
                  <a:pt x="34" y="7003"/>
                </a:lnTo>
                <a:lnTo>
                  <a:pt x="12" y="7138"/>
                </a:lnTo>
                <a:lnTo>
                  <a:pt x="12" y="7292"/>
                </a:lnTo>
                <a:lnTo>
                  <a:pt x="20" y="7468"/>
                </a:lnTo>
                <a:lnTo>
                  <a:pt x="9" y="7616"/>
                </a:lnTo>
                <a:lnTo>
                  <a:pt x="27" y="7784"/>
                </a:lnTo>
                <a:lnTo>
                  <a:pt x="27" y="7940"/>
                </a:lnTo>
                <a:lnTo>
                  <a:pt x="22" y="8103"/>
                </a:lnTo>
                <a:lnTo>
                  <a:pt x="25" y="8240"/>
                </a:lnTo>
                <a:lnTo>
                  <a:pt x="4" y="8421"/>
                </a:lnTo>
                <a:lnTo>
                  <a:pt x="23" y="8502"/>
                </a:lnTo>
                <a:lnTo>
                  <a:pt x="199" y="8508"/>
                </a:lnTo>
                <a:lnTo>
                  <a:pt x="319" y="8500"/>
                </a:lnTo>
                <a:lnTo>
                  <a:pt x="513" y="8491"/>
                </a:lnTo>
                <a:lnTo>
                  <a:pt x="1258" y="8491"/>
                </a:lnTo>
                <a:lnTo>
                  <a:pt x="1301" y="8484"/>
                </a:lnTo>
                <a:lnTo>
                  <a:pt x="1742" y="8484"/>
                </a:lnTo>
                <a:lnTo>
                  <a:pt x="1753" y="8482"/>
                </a:lnTo>
                <a:lnTo>
                  <a:pt x="2696" y="8482"/>
                </a:lnTo>
                <a:lnTo>
                  <a:pt x="2698" y="8482"/>
                </a:lnTo>
                <a:lnTo>
                  <a:pt x="5658" y="8482"/>
                </a:lnTo>
                <a:lnTo>
                  <a:pt x="5651" y="8347"/>
                </a:lnTo>
                <a:lnTo>
                  <a:pt x="5652" y="8164"/>
                </a:lnTo>
                <a:lnTo>
                  <a:pt x="5681" y="8049"/>
                </a:lnTo>
                <a:lnTo>
                  <a:pt x="5667" y="7866"/>
                </a:lnTo>
                <a:lnTo>
                  <a:pt x="5645" y="7703"/>
                </a:lnTo>
                <a:lnTo>
                  <a:pt x="5644" y="7571"/>
                </a:lnTo>
                <a:lnTo>
                  <a:pt x="5674" y="7380"/>
                </a:lnTo>
                <a:lnTo>
                  <a:pt x="5679" y="7248"/>
                </a:lnTo>
                <a:lnTo>
                  <a:pt x="5673" y="7094"/>
                </a:lnTo>
                <a:lnTo>
                  <a:pt x="5669" y="6901"/>
                </a:lnTo>
                <a:lnTo>
                  <a:pt x="5658" y="6763"/>
                </a:lnTo>
                <a:lnTo>
                  <a:pt x="5649" y="6612"/>
                </a:lnTo>
                <a:lnTo>
                  <a:pt x="5682" y="6428"/>
                </a:lnTo>
                <a:lnTo>
                  <a:pt x="5639" y="6308"/>
                </a:lnTo>
                <a:lnTo>
                  <a:pt x="5655" y="6148"/>
                </a:lnTo>
                <a:lnTo>
                  <a:pt x="5646" y="5965"/>
                </a:lnTo>
                <a:lnTo>
                  <a:pt x="5660" y="5802"/>
                </a:lnTo>
                <a:lnTo>
                  <a:pt x="5647" y="5648"/>
                </a:lnTo>
                <a:lnTo>
                  <a:pt x="5661" y="5506"/>
                </a:lnTo>
                <a:lnTo>
                  <a:pt x="5677" y="5347"/>
                </a:lnTo>
                <a:lnTo>
                  <a:pt x="5674" y="5195"/>
                </a:lnTo>
                <a:lnTo>
                  <a:pt x="5652" y="4999"/>
                </a:lnTo>
                <a:lnTo>
                  <a:pt x="5676" y="4859"/>
                </a:lnTo>
                <a:lnTo>
                  <a:pt x="5636" y="4697"/>
                </a:lnTo>
                <a:lnTo>
                  <a:pt x="5660" y="4533"/>
                </a:lnTo>
                <a:lnTo>
                  <a:pt x="5664" y="4386"/>
                </a:lnTo>
                <a:lnTo>
                  <a:pt x="5664" y="4228"/>
                </a:lnTo>
                <a:lnTo>
                  <a:pt x="5660" y="4051"/>
                </a:lnTo>
                <a:lnTo>
                  <a:pt x="5655" y="3916"/>
                </a:lnTo>
                <a:lnTo>
                  <a:pt x="5672" y="3762"/>
                </a:lnTo>
                <a:lnTo>
                  <a:pt x="5671" y="3589"/>
                </a:lnTo>
                <a:lnTo>
                  <a:pt x="5641" y="3415"/>
                </a:lnTo>
                <a:lnTo>
                  <a:pt x="5676" y="3294"/>
                </a:lnTo>
                <a:lnTo>
                  <a:pt x="5673" y="3142"/>
                </a:lnTo>
                <a:lnTo>
                  <a:pt x="5653" y="2943"/>
                </a:lnTo>
                <a:lnTo>
                  <a:pt x="5681" y="2788"/>
                </a:lnTo>
                <a:lnTo>
                  <a:pt x="5642" y="2634"/>
                </a:lnTo>
                <a:lnTo>
                  <a:pt x="5679" y="2487"/>
                </a:lnTo>
                <a:lnTo>
                  <a:pt x="5680" y="2326"/>
                </a:lnTo>
                <a:lnTo>
                  <a:pt x="5677" y="2192"/>
                </a:lnTo>
                <a:lnTo>
                  <a:pt x="5642" y="2033"/>
                </a:lnTo>
                <a:lnTo>
                  <a:pt x="5682" y="1859"/>
                </a:lnTo>
                <a:lnTo>
                  <a:pt x="5665" y="1701"/>
                </a:lnTo>
                <a:lnTo>
                  <a:pt x="5635" y="1528"/>
                </a:lnTo>
                <a:lnTo>
                  <a:pt x="5636" y="1359"/>
                </a:lnTo>
                <a:lnTo>
                  <a:pt x="5653" y="1214"/>
                </a:lnTo>
                <a:lnTo>
                  <a:pt x="5682" y="1064"/>
                </a:lnTo>
                <a:lnTo>
                  <a:pt x="5656" y="885"/>
                </a:lnTo>
                <a:lnTo>
                  <a:pt x="5668" y="759"/>
                </a:lnTo>
                <a:lnTo>
                  <a:pt x="5643" y="577"/>
                </a:lnTo>
                <a:lnTo>
                  <a:pt x="5636" y="421"/>
                </a:lnTo>
                <a:lnTo>
                  <a:pt x="5667" y="253"/>
                </a:lnTo>
                <a:lnTo>
                  <a:pt x="5658" y="130"/>
                </a:lnTo>
                <a:lnTo>
                  <a:pt x="5658" y="45"/>
                </a:lnTo>
                <a:lnTo>
                  <a:pt x="5038" y="45"/>
                </a:lnTo>
                <a:lnTo>
                  <a:pt x="5014" y="42"/>
                </a:lnTo>
                <a:lnTo>
                  <a:pt x="4413" y="42"/>
                </a:lnTo>
                <a:lnTo>
                  <a:pt x="4405" y="41"/>
                </a:lnTo>
                <a:lnTo>
                  <a:pt x="1679" y="41"/>
                </a:lnTo>
                <a:lnTo>
                  <a:pt x="1652" y="36"/>
                </a:lnTo>
                <a:lnTo>
                  <a:pt x="1227" y="36"/>
                </a:lnTo>
                <a:lnTo>
                  <a:pt x="1088" y="27"/>
                </a:lnTo>
                <a:lnTo>
                  <a:pt x="1078" y="26"/>
                </a:lnTo>
                <a:lnTo>
                  <a:pt x="428" y="26"/>
                </a:lnTo>
                <a:lnTo>
                  <a:pt x="412" y="24"/>
                </a:lnTo>
                <a:lnTo>
                  <a:pt x="134" y="24"/>
                </a:lnTo>
                <a:lnTo>
                  <a:pt x="23" y="22"/>
                </a:lnTo>
                <a:close/>
                <a:moveTo>
                  <a:pt x="5658" y="8493"/>
                </a:moveTo>
                <a:lnTo>
                  <a:pt x="5576" y="8493"/>
                </a:lnTo>
                <a:lnTo>
                  <a:pt x="5659" y="8502"/>
                </a:lnTo>
                <a:lnTo>
                  <a:pt x="5658" y="8493"/>
                </a:lnTo>
                <a:close/>
                <a:moveTo>
                  <a:pt x="2696" y="8482"/>
                </a:moveTo>
                <a:lnTo>
                  <a:pt x="1753" y="8482"/>
                </a:lnTo>
                <a:lnTo>
                  <a:pt x="1902" y="8485"/>
                </a:lnTo>
                <a:lnTo>
                  <a:pt x="2071" y="8483"/>
                </a:lnTo>
                <a:lnTo>
                  <a:pt x="2694" y="8483"/>
                </a:lnTo>
                <a:lnTo>
                  <a:pt x="2696" y="8482"/>
                </a:lnTo>
                <a:close/>
                <a:moveTo>
                  <a:pt x="5160" y="11"/>
                </a:moveTo>
                <a:lnTo>
                  <a:pt x="5038" y="45"/>
                </a:lnTo>
                <a:lnTo>
                  <a:pt x="5658" y="45"/>
                </a:lnTo>
                <a:lnTo>
                  <a:pt x="5658" y="33"/>
                </a:lnTo>
                <a:lnTo>
                  <a:pt x="5519" y="33"/>
                </a:lnTo>
                <a:lnTo>
                  <a:pt x="5359" y="16"/>
                </a:lnTo>
                <a:lnTo>
                  <a:pt x="5160" y="11"/>
                </a:lnTo>
                <a:close/>
                <a:moveTo>
                  <a:pt x="4563" y="10"/>
                </a:moveTo>
                <a:lnTo>
                  <a:pt x="4413" y="42"/>
                </a:lnTo>
                <a:lnTo>
                  <a:pt x="5014" y="42"/>
                </a:lnTo>
                <a:lnTo>
                  <a:pt x="4870" y="26"/>
                </a:lnTo>
                <a:lnTo>
                  <a:pt x="4705" y="26"/>
                </a:lnTo>
                <a:lnTo>
                  <a:pt x="4563" y="10"/>
                </a:lnTo>
                <a:close/>
                <a:moveTo>
                  <a:pt x="1873" y="11"/>
                </a:moveTo>
                <a:lnTo>
                  <a:pt x="1679" y="41"/>
                </a:lnTo>
                <a:lnTo>
                  <a:pt x="4405" y="41"/>
                </a:lnTo>
                <a:lnTo>
                  <a:pt x="4388" y="38"/>
                </a:lnTo>
                <a:lnTo>
                  <a:pt x="3899" y="38"/>
                </a:lnTo>
                <a:lnTo>
                  <a:pt x="3886" y="36"/>
                </a:lnTo>
                <a:lnTo>
                  <a:pt x="2673" y="36"/>
                </a:lnTo>
                <a:lnTo>
                  <a:pt x="2669" y="35"/>
                </a:lnTo>
                <a:lnTo>
                  <a:pt x="2022" y="35"/>
                </a:lnTo>
                <a:lnTo>
                  <a:pt x="1873" y="11"/>
                </a:lnTo>
                <a:close/>
                <a:moveTo>
                  <a:pt x="4066" y="3"/>
                </a:moveTo>
                <a:lnTo>
                  <a:pt x="3899" y="38"/>
                </a:lnTo>
                <a:lnTo>
                  <a:pt x="4388" y="38"/>
                </a:lnTo>
                <a:lnTo>
                  <a:pt x="4224" y="9"/>
                </a:lnTo>
                <a:lnTo>
                  <a:pt x="4066" y="3"/>
                </a:lnTo>
                <a:close/>
                <a:moveTo>
                  <a:pt x="2813" y="6"/>
                </a:moveTo>
                <a:lnTo>
                  <a:pt x="2673" y="36"/>
                </a:lnTo>
                <a:lnTo>
                  <a:pt x="3886" y="36"/>
                </a:lnTo>
                <a:lnTo>
                  <a:pt x="3881" y="35"/>
                </a:lnTo>
                <a:lnTo>
                  <a:pt x="3298" y="35"/>
                </a:lnTo>
                <a:lnTo>
                  <a:pt x="3117" y="25"/>
                </a:lnTo>
                <a:lnTo>
                  <a:pt x="2953" y="18"/>
                </a:lnTo>
                <a:lnTo>
                  <a:pt x="2813" y="6"/>
                </a:lnTo>
                <a:close/>
                <a:moveTo>
                  <a:pt x="1406" y="0"/>
                </a:moveTo>
                <a:lnTo>
                  <a:pt x="1227" y="36"/>
                </a:lnTo>
                <a:lnTo>
                  <a:pt x="1652" y="36"/>
                </a:lnTo>
                <a:lnTo>
                  <a:pt x="1523" y="13"/>
                </a:lnTo>
                <a:lnTo>
                  <a:pt x="1406" y="0"/>
                </a:lnTo>
                <a:close/>
                <a:moveTo>
                  <a:pt x="3740" y="16"/>
                </a:moveTo>
                <a:lnTo>
                  <a:pt x="3441" y="23"/>
                </a:lnTo>
                <a:lnTo>
                  <a:pt x="3298" y="35"/>
                </a:lnTo>
                <a:lnTo>
                  <a:pt x="3881" y="35"/>
                </a:lnTo>
                <a:lnTo>
                  <a:pt x="3740" y="16"/>
                </a:lnTo>
                <a:close/>
                <a:moveTo>
                  <a:pt x="2184" y="19"/>
                </a:moveTo>
                <a:lnTo>
                  <a:pt x="2022" y="35"/>
                </a:lnTo>
                <a:lnTo>
                  <a:pt x="2669" y="35"/>
                </a:lnTo>
                <a:lnTo>
                  <a:pt x="2607" y="25"/>
                </a:lnTo>
                <a:lnTo>
                  <a:pt x="2344" y="25"/>
                </a:lnTo>
                <a:lnTo>
                  <a:pt x="2184" y="19"/>
                </a:lnTo>
                <a:close/>
                <a:moveTo>
                  <a:pt x="5659" y="22"/>
                </a:moveTo>
                <a:lnTo>
                  <a:pt x="5519" y="33"/>
                </a:lnTo>
                <a:lnTo>
                  <a:pt x="5658" y="33"/>
                </a:lnTo>
                <a:lnTo>
                  <a:pt x="5659" y="22"/>
                </a:lnTo>
                <a:close/>
                <a:moveTo>
                  <a:pt x="577" y="13"/>
                </a:moveTo>
                <a:lnTo>
                  <a:pt x="428" y="26"/>
                </a:lnTo>
                <a:lnTo>
                  <a:pt x="1078" y="26"/>
                </a:lnTo>
                <a:lnTo>
                  <a:pt x="1013" y="19"/>
                </a:lnTo>
                <a:lnTo>
                  <a:pt x="761" y="19"/>
                </a:lnTo>
                <a:lnTo>
                  <a:pt x="577" y="13"/>
                </a:lnTo>
                <a:close/>
                <a:moveTo>
                  <a:pt x="4853" y="24"/>
                </a:moveTo>
                <a:lnTo>
                  <a:pt x="4705" y="26"/>
                </a:lnTo>
                <a:lnTo>
                  <a:pt x="4870" y="26"/>
                </a:lnTo>
                <a:lnTo>
                  <a:pt x="4853" y="24"/>
                </a:lnTo>
                <a:close/>
                <a:moveTo>
                  <a:pt x="2505" y="7"/>
                </a:moveTo>
                <a:lnTo>
                  <a:pt x="2344" y="25"/>
                </a:lnTo>
                <a:lnTo>
                  <a:pt x="2607" y="25"/>
                </a:lnTo>
                <a:lnTo>
                  <a:pt x="2505" y="7"/>
                </a:lnTo>
                <a:close/>
                <a:moveTo>
                  <a:pt x="293" y="8"/>
                </a:moveTo>
                <a:lnTo>
                  <a:pt x="134" y="24"/>
                </a:lnTo>
                <a:lnTo>
                  <a:pt x="412" y="24"/>
                </a:lnTo>
                <a:lnTo>
                  <a:pt x="293" y="8"/>
                </a:lnTo>
                <a:close/>
                <a:moveTo>
                  <a:pt x="891" y="5"/>
                </a:moveTo>
                <a:lnTo>
                  <a:pt x="761" y="19"/>
                </a:lnTo>
                <a:lnTo>
                  <a:pt x="1013" y="19"/>
                </a:lnTo>
                <a:lnTo>
                  <a:pt x="891" y="5"/>
                </a:lnTo>
                <a:close/>
              </a:path>
            </a:pathLst>
          </a:custGeom>
          <a:solidFill>
            <a:srgbClr val="F9F9F9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3370580" y="-7083425"/>
            <a:ext cx="3608070" cy="4058920"/>
          </a:xfrm>
          <a:custGeom>
            <a:avLst/>
            <a:gdLst/>
            <a:ahLst/>
            <a:cxnLst/>
            <a:pathLst>
              <a:path w="5682" h="8525">
                <a:moveTo>
                  <a:pt x="23" y="8502"/>
                </a:moveTo>
                <a:lnTo>
                  <a:pt x="199" y="8508"/>
                </a:lnTo>
                <a:lnTo>
                  <a:pt x="319" y="8500"/>
                </a:lnTo>
                <a:lnTo>
                  <a:pt x="513" y="8491"/>
                </a:lnTo>
                <a:lnTo>
                  <a:pt x="669" y="8514"/>
                </a:lnTo>
                <a:lnTo>
                  <a:pt x="811" y="8506"/>
                </a:lnTo>
                <a:lnTo>
                  <a:pt x="960" y="8505"/>
                </a:lnTo>
                <a:lnTo>
                  <a:pt x="1134" y="8510"/>
                </a:lnTo>
                <a:lnTo>
                  <a:pt x="1301" y="8484"/>
                </a:lnTo>
                <a:lnTo>
                  <a:pt x="1446" y="8496"/>
                </a:lnTo>
                <a:lnTo>
                  <a:pt x="1614" y="8509"/>
                </a:lnTo>
                <a:lnTo>
                  <a:pt x="1753" y="8482"/>
                </a:lnTo>
                <a:lnTo>
                  <a:pt x="1902" y="8485"/>
                </a:lnTo>
                <a:lnTo>
                  <a:pt x="2071" y="8483"/>
                </a:lnTo>
                <a:lnTo>
                  <a:pt x="2240" y="8503"/>
                </a:lnTo>
                <a:lnTo>
                  <a:pt x="2385" y="8509"/>
                </a:lnTo>
                <a:lnTo>
                  <a:pt x="2534" y="8524"/>
                </a:lnTo>
                <a:lnTo>
                  <a:pt x="2698" y="8482"/>
                </a:lnTo>
                <a:lnTo>
                  <a:pt x="2853" y="8518"/>
                </a:lnTo>
                <a:lnTo>
                  <a:pt x="3008" y="8516"/>
                </a:lnTo>
                <a:lnTo>
                  <a:pt x="3174" y="8482"/>
                </a:lnTo>
                <a:lnTo>
                  <a:pt x="3330" y="8482"/>
                </a:lnTo>
                <a:lnTo>
                  <a:pt x="3489" y="8488"/>
                </a:lnTo>
                <a:lnTo>
                  <a:pt x="3671" y="8516"/>
                </a:lnTo>
                <a:lnTo>
                  <a:pt x="3839" y="8499"/>
                </a:lnTo>
                <a:lnTo>
                  <a:pt x="4002" y="8498"/>
                </a:lnTo>
                <a:lnTo>
                  <a:pt x="4149" y="8490"/>
                </a:lnTo>
                <a:lnTo>
                  <a:pt x="4303" y="8519"/>
                </a:lnTo>
                <a:lnTo>
                  <a:pt x="4462" y="8523"/>
                </a:lnTo>
                <a:lnTo>
                  <a:pt x="4606" y="8518"/>
                </a:lnTo>
                <a:lnTo>
                  <a:pt x="4750" y="8522"/>
                </a:lnTo>
                <a:lnTo>
                  <a:pt x="4940" y="8484"/>
                </a:lnTo>
                <a:lnTo>
                  <a:pt x="5107" y="8520"/>
                </a:lnTo>
                <a:lnTo>
                  <a:pt x="5251" y="8522"/>
                </a:lnTo>
                <a:lnTo>
                  <a:pt x="5424" y="8514"/>
                </a:lnTo>
                <a:lnTo>
                  <a:pt x="5576" y="8493"/>
                </a:lnTo>
                <a:lnTo>
                  <a:pt x="5659" y="8502"/>
                </a:lnTo>
                <a:lnTo>
                  <a:pt x="5651" y="8347"/>
                </a:lnTo>
                <a:lnTo>
                  <a:pt x="5652" y="8164"/>
                </a:lnTo>
                <a:lnTo>
                  <a:pt x="5681" y="8049"/>
                </a:lnTo>
                <a:lnTo>
                  <a:pt x="5667" y="7866"/>
                </a:lnTo>
                <a:lnTo>
                  <a:pt x="5645" y="7703"/>
                </a:lnTo>
                <a:lnTo>
                  <a:pt x="5644" y="7571"/>
                </a:lnTo>
                <a:lnTo>
                  <a:pt x="5674" y="7380"/>
                </a:lnTo>
                <a:lnTo>
                  <a:pt x="5679" y="7248"/>
                </a:lnTo>
                <a:lnTo>
                  <a:pt x="5673" y="7094"/>
                </a:lnTo>
                <a:lnTo>
                  <a:pt x="5669" y="6901"/>
                </a:lnTo>
                <a:lnTo>
                  <a:pt x="5658" y="6763"/>
                </a:lnTo>
                <a:lnTo>
                  <a:pt x="5649" y="6612"/>
                </a:lnTo>
                <a:lnTo>
                  <a:pt x="5682" y="6428"/>
                </a:lnTo>
                <a:lnTo>
                  <a:pt x="5639" y="6308"/>
                </a:lnTo>
                <a:lnTo>
                  <a:pt x="5655" y="6148"/>
                </a:lnTo>
                <a:lnTo>
                  <a:pt x="5646" y="5965"/>
                </a:lnTo>
                <a:lnTo>
                  <a:pt x="5660" y="5802"/>
                </a:lnTo>
                <a:lnTo>
                  <a:pt x="5647" y="5648"/>
                </a:lnTo>
                <a:lnTo>
                  <a:pt x="5661" y="5506"/>
                </a:lnTo>
                <a:lnTo>
                  <a:pt x="5677" y="5347"/>
                </a:lnTo>
                <a:lnTo>
                  <a:pt x="5674" y="5195"/>
                </a:lnTo>
                <a:lnTo>
                  <a:pt x="5652" y="4999"/>
                </a:lnTo>
                <a:lnTo>
                  <a:pt x="5676" y="4859"/>
                </a:lnTo>
                <a:lnTo>
                  <a:pt x="5636" y="4697"/>
                </a:lnTo>
                <a:lnTo>
                  <a:pt x="5660" y="4533"/>
                </a:lnTo>
                <a:lnTo>
                  <a:pt x="5664" y="4386"/>
                </a:lnTo>
                <a:lnTo>
                  <a:pt x="5664" y="4228"/>
                </a:lnTo>
                <a:lnTo>
                  <a:pt x="5660" y="4051"/>
                </a:lnTo>
                <a:lnTo>
                  <a:pt x="5655" y="3916"/>
                </a:lnTo>
                <a:lnTo>
                  <a:pt x="5672" y="3762"/>
                </a:lnTo>
                <a:lnTo>
                  <a:pt x="5671" y="3589"/>
                </a:lnTo>
                <a:lnTo>
                  <a:pt x="5641" y="3415"/>
                </a:lnTo>
                <a:lnTo>
                  <a:pt x="5676" y="3294"/>
                </a:lnTo>
                <a:lnTo>
                  <a:pt x="5673" y="3142"/>
                </a:lnTo>
                <a:lnTo>
                  <a:pt x="5653" y="2943"/>
                </a:lnTo>
                <a:lnTo>
                  <a:pt x="5681" y="2788"/>
                </a:lnTo>
                <a:lnTo>
                  <a:pt x="5642" y="2634"/>
                </a:lnTo>
                <a:lnTo>
                  <a:pt x="5679" y="2487"/>
                </a:lnTo>
                <a:lnTo>
                  <a:pt x="5680" y="2326"/>
                </a:lnTo>
                <a:lnTo>
                  <a:pt x="5677" y="2192"/>
                </a:lnTo>
                <a:lnTo>
                  <a:pt x="5642" y="2033"/>
                </a:lnTo>
                <a:lnTo>
                  <a:pt x="5682" y="1859"/>
                </a:lnTo>
                <a:lnTo>
                  <a:pt x="5665" y="1701"/>
                </a:lnTo>
                <a:lnTo>
                  <a:pt x="5635" y="1528"/>
                </a:lnTo>
                <a:lnTo>
                  <a:pt x="5636" y="1359"/>
                </a:lnTo>
                <a:lnTo>
                  <a:pt x="5653" y="1214"/>
                </a:lnTo>
                <a:lnTo>
                  <a:pt x="5682" y="1064"/>
                </a:lnTo>
                <a:lnTo>
                  <a:pt x="5656" y="885"/>
                </a:lnTo>
                <a:lnTo>
                  <a:pt x="5668" y="759"/>
                </a:lnTo>
                <a:lnTo>
                  <a:pt x="5643" y="577"/>
                </a:lnTo>
                <a:lnTo>
                  <a:pt x="5636" y="421"/>
                </a:lnTo>
                <a:lnTo>
                  <a:pt x="5667" y="253"/>
                </a:lnTo>
                <a:lnTo>
                  <a:pt x="5658" y="130"/>
                </a:lnTo>
                <a:lnTo>
                  <a:pt x="5659" y="22"/>
                </a:lnTo>
                <a:lnTo>
                  <a:pt x="5519" y="33"/>
                </a:lnTo>
                <a:lnTo>
                  <a:pt x="5359" y="16"/>
                </a:lnTo>
                <a:lnTo>
                  <a:pt x="5160" y="11"/>
                </a:lnTo>
                <a:lnTo>
                  <a:pt x="5038" y="45"/>
                </a:lnTo>
                <a:lnTo>
                  <a:pt x="4853" y="24"/>
                </a:lnTo>
                <a:lnTo>
                  <a:pt x="4705" y="26"/>
                </a:lnTo>
                <a:lnTo>
                  <a:pt x="4563" y="10"/>
                </a:lnTo>
                <a:lnTo>
                  <a:pt x="4413" y="42"/>
                </a:lnTo>
                <a:lnTo>
                  <a:pt x="4224" y="9"/>
                </a:lnTo>
                <a:lnTo>
                  <a:pt x="4066" y="3"/>
                </a:lnTo>
                <a:lnTo>
                  <a:pt x="3899" y="38"/>
                </a:lnTo>
                <a:lnTo>
                  <a:pt x="3740" y="16"/>
                </a:lnTo>
                <a:lnTo>
                  <a:pt x="3591" y="19"/>
                </a:lnTo>
                <a:lnTo>
                  <a:pt x="3441" y="23"/>
                </a:lnTo>
                <a:lnTo>
                  <a:pt x="3298" y="35"/>
                </a:lnTo>
                <a:lnTo>
                  <a:pt x="3117" y="25"/>
                </a:lnTo>
                <a:lnTo>
                  <a:pt x="2953" y="18"/>
                </a:lnTo>
                <a:lnTo>
                  <a:pt x="2813" y="6"/>
                </a:lnTo>
                <a:lnTo>
                  <a:pt x="2673" y="36"/>
                </a:lnTo>
                <a:lnTo>
                  <a:pt x="2505" y="7"/>
                </a:lnTo>
                <a:lnTo>
                  <a:pt x="2344" y="25"/>
                </a:lnTo>
                <a:lnTo>
                  <a:pt x="2184" y="19"/>
                </a:lnTo>
                <a:lnTo>
                  <a:pt x="2022" y="35"/>
                </a:lnTo>
                <a:lnTo>
                  <a:pt x="1873" y="11"/>
                </a:lnTo>
                <a:lnTo>
                  <a:pt x="1679" y="41"/>
                </a:lnTo>
                <a:lnTo>
                  <a:pt x="1523" y="13"/>
                </a:lnTo>
                <a:lnTo>
                  <a:pt x="1406" y="0"/>
                </a:lnTo>
                <a:lnTo>
                  <a:pt x="1227" y="36"/>
                </a:lnTo>
                <a:lnTo>
                  <a:pt x="1088" y="27"/>
                </a:lnTo>
                <a:lnTo>
                  <a:pt x="891" y="5"/>
                </a:lnTo>
                <a:lnTo>
                  <a:pt x="761" y="19"/>
                </a:lnTo>
                <a:lnTo>
                  <a:pt x="577" y="13"/>
                </a:lnTo>
                <a:lnTo>
                  <a:pt x="428" y="26"/>
                </a:lnTo>
                <a:lnTo>
                  <a:pt x="293" y="8"/>
                </a:lnTo>
                <a:lnTo>
                  <a:pt x="134" y="24"/>
                </a:lnTo>
                <a:lnTo>
                  <a:pt x="23" y="22"/>
                </a:lnTo>
                <a:lnTo>
                  <a:pt x="20" y="171"/>
                </a:lnTo>
                <a:lnTo>
                  <a:pt x="39" y="346"/>
                </a:lnTo>
                <a:lnTo>
                  <a:pt x="34" y="475"/>
                </a:lnTo>
                <a:lnTo>
                  <a:pt x="21" y="678"/>
                </a:lnTo>
                <a:lnTo>
                  <a:pt x="43" y="817"/>
                </a:lnTo>
                <a:lnTo>
                  <a:pt x="21" y="991"/>
                </a:lnTo>
                <a:lnTo>
                  <a:pt x="25" y="1154"/>
                </a:lnTo>
                <a:lnTo>
                  <a:pt x="12" y="1275"/>
                </a:lnTo>
                <a:lnTo>
                  <a:pt x="28" y="1459"/>
                </a:lnTo>
                <a:lnTo>
                  <a:pt x="11" y="1582"/>
                </a:lnTo>
                <a:lnTo>
                  <a:pt x="26" y="1775"/>
                </a:lnTo>
                <a:lnTo>
                  <a:pt x="10" y="1920"/>
                </a:lnTo>
                <a:lnTo>
                  <a:pt x="9" y="2088"/>
                </a:lnTo>
                <a:lnTo>
                  <a:pt x="3" y="2241"/>
                </a:lnTo>
                <a:lnTo>
                  <a:pt x="35" y="2417"/>
                </a:lnTo>
                <a:lnTo>
                  <a:pt x="46" y="2576"/>
                </a:lnTo>
                <a:lnTo>
                  <a:pt x="16" y="2698"/>
                </a:lnTo>
                <a:lnTo>
                  <a:pt x="13" y="2861"/>
                </a:lnTo>
                <a:lnTo>
                  <a:pt x="18" y="3050"/>
                </a:lnTo>
                <a:lnTo>
                  <a:pt x="14" y="3185"/>
                </a:lnTo>
                <a:lnTo>
                  <a:pt x="22" y="3365"/>
                </a:lnTo>
                <a:lnTo>
                  <a:pt x="4" y="3505"/>
                </a:lnTo>
                <a:lnTo>
                  <a:pt x="38" y="3662"/>
                </a:lnTo>
                <a:lnTo>
                  <a:pt x="1" y="3831"/>
                </a:lnTo>
                <a:lnTo>
                  <a:pt x="25" y="3985"/>
                </a:lnTo>
                <a:lnTo>
                  <a:pt x="0" y="4130"/>
                </a:lnTo>
                <a:lnTo>
                  <a:pt x="2" y="4317"/>
                </a:lnTo>
                <a:lnTo>
                  <a:pt x="28" y="4456"/>
                </a:lnTo>
                <a:lnTo>
                  <a:pt x="41" y="4615"/>
                </a:lnTo>
                <a:lnTo>
                  <a:pt x="6" y="4777"/>
                </a:lnTo>
                <a:lnTo>
                  <a:pt x="37" y="4909"/>
                </a:lnTo>
                <a:lnTo>
                  <a:pt x="6" y="5077"/>
                </a:lnTo>
                <a:lnTo>
                  <a:pt x="43" y="5267"/>
                </a:lnTo>
                <a:lnTo>
                  <a:pt x="39" y="5388"/>
                </a:lnTo>
                <a:lnTo>
                  <a:pt x="11" y="5570"/>
                </a:lnTo>
                <a:lnTo>
                  <a:pt x="1" y="5708"/>
                </a:lnTo>
                <a:lnTo>
                  <a:pt x="31" y="5882"/>
                </a:lnTo>
                <a:lnTo>
                  <a:pt x="45" y="6055"/>
                </a:lnTo>
                <a:lnTo>
                  <a:pt x="46" y="6204"/>
                </a:lnTo>
                <a:lnTo>
                  <a:pt x="39" y="6334"/>
                </a:lnTo>
                <a:lnTo>
                  <a:pt x="7" y="6497"/>
                </a:lnTo>
                <a:lnTo>
                  <a:pt x="18" y="6651"/>
                </a:lnTo>
                <a:lnTo>
                  <a:pt x="8" y="6809"/>
                </a:lnTo>
                <a:lnTo>
                  <a:pt x="34" y="7003"/>
                </a:lnTo>
                <a:lnTo>
                  <a:pt x="12" y="7138"/>
                </a:lnTo>
                <a:lnTo>
                  <a:pt x="12" y="7292"/>
                </a:lnTo>
                <a:lnTo>
                  <a:pt x="20" y="7468"/>
                </a:lnTo>
                <a:lnTo>
                  <a:pt x="9" y="7616"/>
                </a:lnTo>
                <a:lnTo>
                  <a:pt x="27" y="7784"/>
                </a:lnTo>
                <a:lnTo>
                  <a:pt x="27" y="7940"/>
                </a:lnTo>
                <a:lnTo>
                  <a:pt x="22" y="8103"/>
                </a:lnTo>
                <a:lnTo>
                  <a:pt x="25" y="8240"/>
                </a:lnTo>
                <a:lnTo>
                  <a:pt x="4" y="8421"/>
                </a:lnTo>
                <a:lnTo>
                  <a:pt x="23" y="8502"/>
                </a:lnTo>
                <a:close/>
              </a:path>
            </a:pathLst>
          </a:custGeom>
          <a:noFill/>
          <a:ln w="2826" cap="flat" cmpd="sng">
            <a:solidFill>
              <a:srgbClr val="7A7A7A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085" y="-4859655"/>
            <a:ext cx="3103880" cy="220472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335" y="2205990"/>
            <a:ext cx="2983230" cy="33508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" name="任意多边形 20"/>
          <p:cNvSpPr/>
          <p:nvPr/>
        </p:nvSpPr>
        <p:spPr>
          <a:xfrm>
            <a:off x="7089140" y="-7040245"/>
            <a:ext cx="3603625" cy="3754755"/>
          </a:xfrm>
          <a:custGeom>
            <a:avLst/>
            <a:gdLst/>
            <a:ahLst/>
            <a:cxnLst/>
            <a:pathLst>
              <a:path w="5675" h="7886">
                <a:moveTo>
                  <a:pt x="1556" y="7855"/>
                </a:moveTo>
                <a:lnTo>
                  <a:pt x="1147" y="7855"/>
                </a:lnTo>
                <a:lnTo>
                  <a:pt x="1312" y="7877"/>
                </a:lnTo>
                <a:lnTo>
                  <a:pt x="1454" y="7885"/>
                </a:lnTo>
                <a:lnTo>
                  <a:pt x="1556" y="7855"/>
                </a:lnTo>
                <a:close/>
                <a:moveTo>
                  <a:pt x="1557" y="7855"/>
                </a:moveTo>
                <a:lnTo>
                  <a:pt x="648" y="7855"/>
                </a:lnTo>
                <a:lnTo>
                  <a:pt x="831" y="7880"/>
                </a:lnTo>
                <a:lnTo>
                  <a:pt x="987" y="7884"/>
                </a:lnTo>
                <a:lnTo>
                  <a:pt x="1147" y="7855"/>
                </a:lnTo>
                <a:lnTo>
                  <a:pt x="1556" y="7855"/>
                </a:lnTo>
                <a:lnTo>
                  <a:pt x="1557" y="7855"/>
                </a:lnTo>
                <a:close/>
                <a:moveTo>
                  <a:pt x="5553" y="7846"/>
                </a:moveTo>
                <a:lnTo>
                  <a:pt x="5100" y="7846"/>
                </a:lnTo>
                <a:lnTo>
                  <a:pt x="5244" y="7881"/>
                </a:lnTo>
                <a:lnTo>
                  <a:pt x="5415" y="7869"/>
                </a:lnTo>
                <a:lnTo>
                  <a:pt x="5553" y="7846"/>
                </a:lnTo>
                <a:close/>
                <a:moveTo>
                  <a:pt x="2860" y="7852"/>
                </a:moveTo>
                <a:lnTo>
                  <a:pt x="2401" y="7852"/>
                </a:lnTo>
                <a:lnTo>
                  <a:pt x="2567" y="7872"/>
                </a:lnTo>
                <a:lnTo>
                  <a:pt x="2728" y="7880"/>
                </a:lnTo>
                <a:lnTo>
                  <a:pt x="2856" y="7852"/>
                </a:lnTo>
                <a:lnTo>
                  <a:pt x="2860" y="7852"/>
                </a:lnTo>
                <a:close/>
                <a:moveTo>
                  <a:pt x="5660" y="7841"/>
                </a:moveTo>
                <a:lnTo>
                  <a:pt x="3045" y="7841"/>
                </a:lnTo>
                <a:lnTo>
                  <a:pt x="3174" y="7866"/>
                </a:lnTo>
                <a:lnTo>
                  <a:pt x="3364" y="7874"/>
                </a:lnTo>
                <a:lnTo>
                  <a:pt x="3654" y="7865"/>
                </a:lnTo>
                <a:lnTo>
                  <a:pt x="3888" y="7865"/>
                </a:lnTo>
                <a:lnTo>
                  <a:pt x="3981" y="7862"/>
                </a:lnTo>
                <a:lnTo>
                  <a:pt x="4123" y="7860"/>
                </a:lnTo>
                <a:lnTo>
                  <a:pt x="4312" y="7842"/>
                </a:lnTo>
                <a:lnTo>
                  <a:pt x="5660" y="7842"/>
                </a:lnTo>
                <a:lnTo>
                  <a:pt x="5660" y="7841"/>
                </a:lnTo>
                <a:close/>
                <a:moveTo>
                  <a:pt x="1583" y="7847"/>
                </a:moveTo>
                <a:lnTo>
                  <a:pt x="199" y="7847"/>
                </a:lnTo>
                <a:lnTo>
                  <a:pt x="362" y="7855"/>
                </a:lnTo>
                <a:lnTo>
                  <a:pt x="515" y="7871"/>
                </a:lnTo>
                <a:lnTo>
                  <a:pt x="648" y="7855"/>
                </a:lnTo>
                <a:lnTo>
                  <a:pt x="1557" y="7855"/>
                </a:lnTo>
                <a:lnTo>
                  <a:pt x="1583" y="7847"/>
                </a:lnTo>
                <a:close/>
                <a:moveTo>
                  <a:pt x="3888" y="7865"/>
                </a:moveTo>
                <a:lnTo>
                  <a:pt x="3654" y="7865"/>
                </a:lnTo>
                <a:lnTo>
                  <a:pt x="3803" y="7867"/>
                </a:lnTo>
                <a:lnTo>
                  <a:pt x="3888" y="7865"/>
                </a:lnTo>
                <a:close/>
                <a:moveTo>
                  <a:pt x="5033" y="7853"/>
                </a:moveTo>
                <a:lnTo>
                  <a:pt x="4780" y="7853"/>
                </a:lnTo>
                <a:lnTo>
                  <a:pt x="4928" y="7864"/>
                </a:lnTo>
                <a:lnTo>
                  <a:pt x="5033" y="7853"/>
                </a:lnTo>
                <a:close/>
                <a:moveTo>
                  <a:pt x="114" y="7"/>
                </a:moveTo>
                <a:lnTo>
                  <a:pt x="23" y="20"/>
                </a:lnTo>
                <a:lnTo>
                  <a:pt x="6" y="175"/>
                </a:lnTo>
                <a:lnTo>
                  <a:pt x="25" y="348"/>
                </a:lnTo>
                <a:lnTo>
                  <a:pt x="14" y="508"/>
                </a:lnTo>
                <a:lnTo>
                  <a:pt x="1" y="671"/>
                </a:lnTo>
                <a:lnTo>
                  <a:pt x="37" y="802"/>
                </a:lnTo>
                <a:lnTo>
                  <a:pt x="21" y="973"/>
                </a:lnTo>
                <a:lnTo>
                  <a:pt x="41" y="1118"/>
                </a:lnTo>
                <a:lnTo>
                  <a:pt x="5" y="1283"/>
                </a:lnTo>
                <a:lnTo>
                  <a:pt x="39" y="1444"/>
                </a:lnTo>
                <a:lnTo>
                  <a:pt x="6" y="1580"/>
                </a:lnTo>
                <a:lnTo>
                  <a:pt x="43" y="1769"/>
                </a:lnTo>
                <a:lnTo>
                  <a:pt x="46" y="1922"/>
                </a:lnTo>
                <a:lnTo>
                  <a:pt x="31" y="2077"/>
                </a:lnTo>
                <a:lnTo>
                  <a:pt x="22" y="2234"/>
                </a:lnTo>
                <a:lnTo>
                  <a:pt x="44" y="2407"/>
                </a:lnTo>
                <a:lnTo>
                  <a:pt x="17" y="2556"/>
                </a:lnTo>
                <a:lnTo>
                  <a:pt x="5" y="2692"/>
                </a:lnTo>
                <a:lnTo>
                  <a:pt x="8" y="2848"/>
                </a:lnTo>
                <a:lnTo>
                  <a:pt x="38" y="3038"/>
                </a:lnTo>
                <a:lnTo>
                  <a:pt x="42" y="3167"/>
                </a:lnTo>
                <a:lnTo>
                  <a:pt x="38" y="3354"/>
                </a:lnTo>
                <a:lnTo>
                  <a:pt x="40" y="3499"/>
                </a:lnTo>
                <a:lnTo>
                  <a:pt x="0" y="3643"/>
                </a:lnTo>
                <a:lnTo>
                  <a:pt x="6" y="3834"/>
                </a:lnTo>
                <a:lnTo>
                  <a:pt x="6" y="3997"/>
                </a:lnTo>
                <a:lnTo>
                  <a:pt x="31" y="4141"/>
                </a:lnTo>
                <a:lnTo>
                  <a:pt x="37" y="4297"/>
                </a:lnTo>
                <a:lnTo>
                  <a:pt x="5" y="4436"/>
                </a:lnTo>
                <a:lnTo>
                  <a:pt x="12" y="4625"/>
                </a:lnTo>
                <a:lnTo>
                  <a:pt x="6" y="4779"/>
                </a:lnTo>
                <a:lnTo>
                  <a:pt x="0" y="4930"/>
                </a:lnTo>
                <a:lnTo>
                  <a:pt x="11" y="5077"/>
                </a:lnTo>
                <a:lnTo>
                  <a:pt x="31" y="5225"/>
                </a:lnTo>
                <a:lnTo>
                  <a:pt x="38" y="5394"/>
                </a:lnTo>
                <a:lnTo>
                  <a:pt x="46" y="5559"/>
                </a:lnTo>
                <a:lnTo>
                  <a:pt x="13" y="5707"/>
                </a:lnTo>
                <a:lnTo>
                  <a:pt x="9" y="5889"/>
                </a:lnTo>
                <a:lnTo>
                  <a:pt x="8" y="6059"/>
                </a:lnTo>
                <a:lnTo>
                  <a:pt x="37" y="6202"/>
                </a:lnTo>
                <a:lnTo>
                  <a:pt x="25" y="6356"/>
                </a:lnTo>
                <a:lnTo>
                  <a:pt x="46" y="6499"/>
                </a:lnTo>
                <a:lnTo>
                  <a:pt x="41" y="6689"/>
                </a:lnTo>
                <a:lnTo>
                  <a:pt x="34" y="6823"/>
                </a:lnTo>
                <a:lnTo>
                  <a:pt x="0" y="7004"/>
                </a:lnTo>
                <a:lnTo>
                  <a:pt x="31" y="7123"/>
                </a:lnTo>
                <a:lnTo>
                  <a:pt x="38" y="7296"/>
                </a:lnTo>
                <a:lnTo>
                  <a:pt x="37" y="7476"/>
                </a:lnTo>
                <a:lnTo>
                  <a:pt x="2" y="7614"/>
                </a:lnTo>
                <a:lnTo>
                  <a:pt x="4" y="7773"/>
                </a:lnTo>
                <a:lnTo>
                  <a:pt x="23" y="7863"/>
                </a:lnTo>
                <a:lnTo>
                  <a:pt x="199" y="7847"/>
                </a:lnTo>
                <a:lnTo>
                  <a:pt x="1583" y="7847"/>
                </a:lnTo>
                <a:lnTo>
                  <a:pt x="1584" y="7847"/>
                </a:lnTo>
                <a:lnTo>
                  <a:pt x="1751" y="7844"/>
                </a:lnTo>
                <a:lnTo>
                  <a:pt x="2997" y="7844"/>
                </a:lnTo>
                <a:lnTo>
                  <a:pt x="3045" y="7841"/>
                </a:lnTo>
                <a:lnTo>
                  <a:pt x="5660" y="7841"/>
                </a:lnTo>
                <a:lnTo>
                  <a:pt x="5666" y="7683"/>
                </a:lnTo>
                <a:lnTo>
                  <a:pt x="5639" y="7526"/>
                </a:lnTo>
                <a:lnTo>
                  <a:pt x="5643" y="7390"/>
                </a:lnTo>
                <a:lnTo>
                  <a:pt x="5662" y="7243"/>
                </a:lnTo>
                <a:lnTo>
                  <a:pt x="5674" y="7111"/>
                </a:lnTo>
                <a:lnTo>
                  <a:pt x="5674" y="7031"/>
                </a:lnTo>
                <a:lnTo>
                  <a:pt x="5644" y="6933"/>
                </a:lnTo>
                <a:lnTo>
                  <a:pt x="5652" y="6750"/>
                </a:lnTo>
                <a:lnTo>
                  <a:pt x="5646" y="6603"/>
                </a:lnTo>
                <a:lnTo>
                  <a:pt x="5674" y="6464"/>
                </a:lnTo>
                <a:lnTo>
                  <a:pt x="5674" y="6397"/>
                </a:lnTo>
                <a:lnTo>
                  <a:pt x="5641" y="6263"/>
                </a:lnTo>
                <a:lnTo>
                  <a:pt x="5669" y="6116"/>
                </a:lnTo>
                <a:lnTo>
                  <a:pt x="5645" y="5970"/>
                </a:lnTo>
                <a:lnTo>
                  <a:pt x="5663" y="5825"/>
                </a:lnTo>
                <a:lnTo>
                  <a:pt x="5637" y="5667"/>
                </a:lnTo>
                <a:lnTo>
                  <a:pt x="5655" y="5495"/>
                </a:lnTo>
                <a:lnTo>
                  <a:pt x="5665" y="5314"/>
                </a:lnTo>
                <a:lnTo>
                  <a:pt x="5639" y="5189"/>
                </a:lnTo>
                <a:lnTo>
                  <a:pt x="5642" y="5006"/>
                </a:lnTo>
                <a:lnTo>
                  <a:pt x="5674" y="4873"/>
                </a:lnTo>
                <a:lnTo>
                  <a:pt x="5674" y="4684"/>
                </a:lnTo>
                <a:lnTo>
                  <a:pt x="5661" y="4545"/>
                </a:lnTo>
                <a:lnTo>
                  <a:pt x="5661" y="4364"/>
                </a:lnTo>
                <a:lnTo>
                  <a:pt x="5665" y="4246"/>
                </a:lnTo>
                <a:lnTo>
                  <a:pt x="5662" y="4071"/>
                </a:lnTo>
                <a:lnTo>
                  <a:pt x="5674" y="3945"/>
                </a:lnTo>
                <a:lnTo>
                  <a:pt x="5674" y="3889"/>
                </a:lnTo>
                <a:lnTo>
                  <a:pt x="5651" y="3758"/>
                </a:lnTo>
                <a:lnTo>
                  <a:pt x="5654" y="3570"/>
                </a:lnTo>
                <a:lnTo>
                  <a:pt x="5647" y="3410"/>
                </a:lnTo>
                <a:lnTo>
                  <a:pt x="5648" y="3272"/>
                </a:lnTo>
                <a:lnTo>
                  <a:pt x="5674" y="3104"/>
                </a:lnTo>
                <a:lnTo>
                  <a:pt x="5674" y="3087"/>
                </a:lnTo>
                <a:lnTo>
                  <a:pt x="5645" y="2941"/>
                </a:lnTo>
                <a:lnTo>
                  <a:pt x="5667" y="2817"/>
                </a:lnTo>
                <a:lnTo>
                  <a:pt x="5645" y="2633"/>
                </a:lnTo>
                <a:lnTo>
                  <a:pt x="5674" y="2482"/>
                </a:lnTo>
                <a:lnTo>
                  <a:pt x="5674" y="2480"/>
                </a:lnTo>
                <a:lnTo>
                  <a:pt x="5653" y="2317"/>
                </a:lnTo>
                <a:lnTo>
                  <a:pt x="5670" y="2160"/>
                </a:lnTo>
                <a:lnTo>
                  <a:pt x="5641" y="2015"/>
                </a:lnTo>
                <a:lnTo>
                  <a:pt x="5657" y="1844"/>
                </a:lnTo>
                <a:lnTo>
                  <a:pt x="5668" y="1695"/>
                </a:lnTo>
                <a:lnTo>
                  <a:pt x="5669" y="1545"/>
                </a:lnTo>
                <a:lnTo>
                  <a:pt x="5674" y="1477"/>
                </a:lnTo>
                <a:lnTo>
                  <a:pt x="5674" y="1078"/>
                </a:lnTo>
                <a:lnTo>
                  <a:pt x="5673" y="1056"/>
                </a:lnTo>
                <a:lnTo>
                  <a:pt x="5674" y="1025"/>
                </a:lnTo>
                <a:lnTo>
                  <a:pt x="5674" y="870"/>
                </a:lnTo>
                <a:lnTo>
                  <a:pt x="5643" y="733"/>
                </a:lnTo>
                <a:lnTo>
                  <a:pt x="5649" y="596"/>
                </a:lnTo>
                <a:lnTo>
                  <a:pt x="5656" y="421"/>
                </a:lnTo>
                <a:lnTo>
                  <a:pt x="5651" y="280"/>
                </a:lnTo>
                <a:lnTo>
                  <a:pt x="5674" y="132"/>
                </a:lnTo>
                <a:lnTo>
                  <a:pt x="5674" y="110"/>
                </a:lnTo>
                <a:lnTo>
                  <a:pt x="5663" y="43"/>
                </a:lnTo>
                <a:lnTo>
                  <a:pt x="1544" y="43"/>
                </a:lnTo>
                <a:lnTo>
                  <a:pt x="1539" y="42"/>
                </a:lnTo>
                <a:lnTo>
                  <a:pt x="575" y="42"/>
                </a:lnTo>
                <a:lnTo>
                  <a:pt x="415" y="38"/>
                </a:lnTo>
                <a:lnTo>
                  <a:pt x="273" y="14"/>
                </a:lnTo>
                <a:lnTo>
                  <a:pt x="114" y="7"/>
                </a:lnTo>
                <a:close/>
                <a:moveTo>
                  <a:pt x="5659" y="7845"/>
                </a:moveTo>
                <a:lnTo>
                  <a:pt x="5559" y="7845"/>
                </a:lnTo>
                <a:lnTo>
                  <a:pt x="5659" y="7863"/>
                </a:lnTo>
                <a:lnTo>
                  <a:pt x="5659" y="7845"/>
                </a:lnTo>
                <a:close/>
                <a:moveTo>
                  <a:pt x="2997" y="7844"/>
                </a:moveTo>
                <a:lnTo>
                  <a:pt x="1751" y="7844"/>
                </a:lnTo>
                <a:lnTo>
                  <a:pt x="2096" y="7861"/>
                </a:lnTo>
                <a:lnTo>
                  <a:pt x="2230" y="7859"/>
                </a:lnTo>
                <a:lnTo>
                  <a:pt x="2401" y="7852"/>
                </a:lnTo>
                <a:lnTo>
                  <a:pt x="2860" y="7852"/>
                </a:lnTo>
                <a:lnTo>
                  <a:pt x="2997" y="7844"/>
                </a:lnTo>
                <a:close/>
                <a:moveTo>
                  <a:pt x="5660" y="7842"/>
                </a:moveTo>
                <a:lnTo>
                  <a:pt x="4312" y="7842"/>
                </a:lnTo>
                <a:lnTo>
                  <a:pt x="4433" y="7848"/>
                </a:lnTo>
                <a:lnTo>
                  <a:pt x="4596" y="7855"/>
                </a:lnTo>
                <a:lnTo>
                  <a:pt x="5033" y="7853"/>
                </a:lnTo>
                <a:lnTo>
                  <a:pt x="5100" y="7846"/>
                </a:lnTo>
                <a:lnTo>
                  <a:pt x="5553" y="7846"/>
                </a:lnTo>
                <a:lnTo>
                  <a:pt x="5559" y="7845"/>
                </a:lnTo>
                <a:lnTo>
                  <a:pt x="5659" y="7845"/>
                </a:lnTo>
                <a:lnTo>
                  <a:pt x="5660" y="7842"/>
                </a:lnTo>
                <a:close/>
                <a:moveTo>
                  <a:pt x="1873" y="9"/>
                </a:moveTo>
                <a:lnTo>
                  <a:pt x="1686" y="23"/>
                </a:lnTo>
                <a:lnTo>
                  <a:pt x="1544" y="43"/>
                </a:lnTo>
                <a:lnTo>
                  <a:pt x="5663" y="43"/>
                </a:lnTo>
                <a:lnTo>
                  <a:pt x="5663" y="42"/>
                </a:lnTo>
                <a:lnTo>
                  <a:pt x="3900" y="42"/>
                </a:lnTo>
                <a:lnTo>
                  <a:pt x="3891" y="40"/>
                </a:lnTo>
                <a:lnTo>
                  <a:pt x="2801" y="40"/>
                </a:lnTo>
                <a:lnTo>
                  <a:pt x="2668" y="37"/>
                </a:lnTo>
                <a:lnTo>
                  <a:pt x="2651" y="35"/>
                </a:lnTo>
                <a:lnTo>
                  <a:pt x="2199" y="35"/>
                </a:lnTo>
                <a:lnTo>
                  <a:pt x="2032" y="17"/>
                </a:lnTo>
                <a:lnTo>
                  <a:pt x="1873" y="9"/>
                </a:lnTo>
                <a:close/>
                <a:moveTo>
                  <a:pt x="4380" y="9"/>
                </a:moveTo>
                <a:lnTo>
                  <a:pt x="4237" y="18"/>
                </a:lnTo>
                <a:lnTo>
                  <a:pt x="4085" y="35"/>
                </a:lnTo>
                <a:lnTo>
                  <a:pt x="3900" y="42"/>
                </a:lnTo>
                <a:lnTo>
                  <a:pt x="5663" y="42"/>
                </a:lnTo>
                <a:lnTo>
                  <a:pt x="5660" y="30"/>
                </a:lnTo>
                <a:lnTo>
                  <a:pt x="4692" y="30"/>
                </a:lnTo>
                <a:lnTo>
                  <a:pt x="4542" y="14"/>
                </a:lnTo>
                <a:lnTo>
                  <a:pt x="4380" y="9"/>
                </a:lnTo>
                <a:close/>
                <a:moveTo>
                  <a:pt x="738" y="3"/>
                </a:moveTo>
                <a:lnTo>
                  <a:pt x="575" y="42"/>
                </a:lnTo>
                <a:lnTo>
                  <a:pt x="1539" y="42"/>
                </a:lnTo>
                <a:lnTo>
                  <a:pt x="1447" y="21"/>
                </a:lnTo>
                <a:lnTo>
                  <a:pt x="900" y="21"/>
                </a:lnTo>
                <a:lnTo>
                  <a:pt x="738" y="3"/>
                </a:lnTo>
                <a:close/>
                <a:moveTo>
                  <a:pt x="3431" y="3"/>
                </a:moveTo>
                <a:lnTo>
                  <a:pt x="3271" y="4"/>
                </a:lnTo>
                <a:lnTo>
                  <a:pt x="3129" y="7"/>
                </a:lnTo>
                <a:lnTo>
                  <a:pt x="2985" y="29"/>
                </a:lnTo>
                <a:lnTo>
                  <a:pt x="2801" y="40"/>
                </a:lnTo>
                <a:lnTo>
                  <a:pt x="3891" y="40"/>
                </a:lnTo>
                <a:lnTo>
                  <a:pt x="3768" y="7"/>
                </a:lnTo>
                <a:lnTo>
                  <a:pt x="3613" y="4"/>
                </a:lnTo>
                <a:lnTo>
                  <a:pt x="3431" y="3"/>
                </a:lnTo>
                <a:close/>
                <a:moveTo>
                  <a:pt x="2336" y="5"/>
                </a:moveTo>
                <a:lnTo>
                  <a:pt x="2199" y="35"/>
                </a:lnTo>
                <a:lnTo>
                  <a:pt x="2651" y="35"/>
                </a:lnTo>
                <a:lnTo>
                  <a:pt x="2494" y="13"/>
                </a:lnTo>
                <a:lnTo>
                  <a:pt x="2336" y="5"/>
                </a:lnTo>
                <a:close/>
                <a:moveTo>
                  <a:pt x="5324" y="0"/>
                </a:moveTo>
                <a:lnTo>
                  <a:pt x="5200" y="12"/>
                </a:lnTo>
                <a:lnTo>
                  <a:pt x="5013" y="23"/>
                </a:lnTo>
                <a:lnTo>
                  <a:pt x="4869" y="27"/>
                </a:lnTo>
                <a:lnTo>
                  <a:pt x="4692" y="30"/>
                </a:lnTo>
                <a:lnTo>
                  <a:pt x="5660" y="30"/>
                </a:lnTo>
                <a:lnTo>
                  <a:pt x="5659" y="20"/>
                </a:lnTo>
                <a:lnTo>
                  <a:pt x="5480" y="9"/>
                </a:lnTo>
                <a:lnTo>
                  <a:pt x="5324" y="0"/>
                </a:lnTo>
                <a:close/>
                <a:moveTo>
                  <a:pt x="1071" y="1"/>
                </a:moveTo>
                <a:lnTo>
                  <a:pt x="900" y="21"/>
                </a:lnTo>
                <a:lnTo>
                  <a:pt x="1447" y="21"/>
                </a:lnTo>
                <a:lnTo>
                  <a:pt x="1439" y="19"/>
                </a:lnTo>
                <a:lnTo>
                  <a:pt x="1221" y="19"/>
                </a:lnTo>
                <a:lnTo>
                  <a:pt x="1071" y="1"/>
                </a:lnTo>
                <a:close/>
                <a:moveTo>
                  <a:pt x="1394" y="9"/>
                </a:moveTo>
                <a:lnTo>
                  <a:pt x="1221" y="19"/>
                </a:lnTo>
                <a:lnTo>
                  <a:pt x="1439" y="19"/>
                </a:lnTo>
                <a:lnTo>
                  <a:pt x="1394" y="9"/>
                </a:lnTo>
                <a:close/>
              </a:path>
            </a:pathLst>
          </a:custGeom>
          <a:solidFill>
            <a:srgbClr val="7F7F7F">
              <a:alpha val="29999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7068820" y="-7059930"/>
            <a:ext cx="3608705" cy="3754755"/>
          </a:xfrm>
          <a:custGeom>
            <a:avLst/>
            <a:gdLst/>
            <a:ahLst/>
            <a:cxnLst/>
            <a:pathLst>
              <a:path w="5683" h="7886">
                <a:moveTo>
                  <a:pt x="1556" y="7855"/>
                </a:moveTo>
                <a:lnTo>
                  <a:pt x="1148" y="7855"/>
                </a:lnTo>
                <a:lnTo>
                  <a:pt x="1312" y="7877"/>
                </a:lnTo>
                <a:lnTo>
                  <a:pt x="1454" y="7886"/>
                </a:lnTo>
                <a:lnTo>
                  <a:pt x="1556" y="7855"/>
                </a:lnTo>
                <a:close/>
                <a:moveTo>
                  <a:pt x="1557" y="7855"/>
                </a:moveTo>
                <a:lnTo>
                  <a:pt x="648" y="7855"/>
                </a:lnTo>
                <a:lnTo>
                  <a:pt x="832" y="7880"/>
                </a:lnTo>
                <a:lnTo>
                  <a:pt x="987" y="7884"/>
                </a:lnTo>
                <a:lnTo>
                  <a:pt x="1148" y="7855"/>
                </a:lnTo>
                <a:lnTo>
                  <a:pt x="1556" y="7855"/>
                </a:lnTo>
                <a:lnTo>
                  <a:pt x="1557" y="7855"/>
                </a:lnTo>
                <a:close/>
                <a:moveTo>
                  <a:pt x="5553" y="7847"/>
                </a:moveTo>
                <a:lnTo>
                  <a:pt x="5101" y="7847"/>
                </a:lnTo>
                <a:lnTo>
                  <a:pt x="5245" y="7881"/>
                </a:lnTo>
                <a:lnTo>
                  <a:pt x="5416" y="7870"/>
                </a:lnTo>
                <a:lnTo>
                  <a:pt x="5553" y="7847"/>
                </a:lnTo>
                <a:close/>
                <a:moveTo>
                  <a:pt x="2861" y="7853"/>
                </a:moveTo>
                <a:lnTo>
                  <a:pt x="2402" y="7853"/>
                </a:lnTo>
                <a:lnTo>
                  <a:pt x="2568" y="7872"/>
                </a:lnTo>
                <a:lnTo>
                  <a:pt x="2728" y="7880"/>
                </a:lnTo>
                <a:lnTo>
                  <a:pt x="2856" y="7853"/>
                </a:lnTo>
                <a:lnTo>
                  <a:pt x="2861" y="7853"/>
                </a:lnTo>
                <a:close/>
                <a:moveTo>
                  <a:pt x="5660" y="7841"/>
                </a:moveTo>
                <a:lnTo>
                  <a:pt x="3046" y="7841"/>
                </a:lnTo>
                <a:lnTo>
                  <a:pt x="3174" y="7867"/>
                </a:lnTo>
                <a:lnTo>
                  <a:pt x="3365" y="7874"/>
                </a:lnTo>
                <a:lnTo>
                  <a:pt x="3654" y="7865"/>
                </a:lnTo>
                <a:lnTo>
                  <a:pt x="3888" y="7865"/>
                </a:lnTo>
                <a:lnTo>
                  <a:pt x="3981" y="7862"/>
                </a:lnTo>
                <a:lnTo>
                  <a:pt x="4124" y="7860"/>
                </a:lnTo>
                <a:lnTo>
                  <a:pt x="4312" y="7842"/>
                </a:lnTo>
                <a:lnTo>
                  <a:pt x="5660" y="7842"/>
                </a:lnTo>
                <a:lnTo>
                  <a:pt x="5660" y="7841"/>
                </a:lnTo>
                <a:close/>
                <a:moveTo>
                  <a:pt x="1583" y="7847"/>
                </a:moveTo>
                <a:lnTo>
                  <a:pt x="199" y="7847"/>
                </a:lnTo>
                <a:lnTo>
                  <a:pt x="362" y="7856"/>
                </a:lnTo>
                <a:lnTo>
                  <a:pt x="515" y="7871"/>
                </a:lnTo>
                <a:lnTo>
                  <a:pt x="648" y="7855"/>
                </a:lnTo>
                <a:lnTo>
                  <a:pt x="1557" y="7855"/>
                </a:lnTo>
                <a:lnTo>
                  <a:pt x="1583" y="7847"/>
                </a:lnTo>
                <a:close/>
                <a:moveTo>
                  <a:pt x="3888" y="7865"/>
                </a:moveTo>
                <a:lnTo>
                  <a:pt x="3654" y="7865"/>
                </a:lnTo>
                <a:lnTo>
                  <a:pt x="3803" y="7868"/>
                </a:lnTo>
                <a:lnTo>
                  <a:pt x="3888" y="7865"/>
                </a:lnTo>
                <a:close/>
                <a:moveTo>
                  <a:pt x="5034" y="7854"/>
                </a:moveTo>
                <a:lnTo>
                  <a:pt x="4780" y="7854"/>
                </a:lnTo>
                <a:lnTo>
                  <a:pt x="4929" y="7865"/>
                </a:lnTo>
                <a:lnTo>
                  <a:pt x="5034" y="7854"/>
                </a:lnTo>
                <a:close/>
                <a:moveTo>
                  <a:pt x="114" y="7"/>
                </a:moveTo>
                <a:lnTo>
                  <a:pt x="24" y="20"/>
                </a:lnTo>
                <a:lnTo>
                  <a:pt x="6" y="175"/>
                </a:lnTo>
                <a:lnTo>
                  <a:pt x="25" y="349"/>
                </a:lnTo>
                <a:lnTo>
                  <a:pt x="15" y="509"/>
                </a:lnTo>
                <a:lnTo>
                  <a:pt x="1" y="672"/>
                </a:lnTo>
                <a:lnTo>
                  <a:pt x="37" y="803"/>
                </a:lnTo>
                <a:lnTo>
                  <a:pt x="21" y="974"/>
                </a:lnTo>
                <a:lnTo>
                  <a:pt x="42" y="1118"/>
                </a:lnTo>
                <a:lnTo>
                  <a:pt x="5" y="1283"/>
                </a:lnTo>
                <a:lnTo>
                  <a:pt x="39" y="1444"/>
                </a:lnTo>
                <a:lnTo>
                  <a:pt x="7" y="1580"/>
                </a:lnTo>
                <a:lnTo>
                  <a:pt x="44" y="1770"/>
                </a:lnTo>
                <a:lnTo>
                  <a:pt x="47" y="1922"/>
                </a:lnTo>
                <a:lnTo>
                  <a:pt x="32" y="2077"/>
                </a:lnTo>
                <a:lnTo>
                  <a:pt x="22" y="2234"/>
                </a:lnTo>
                <a:lnTo>
                  <a:pt x="44" y="2407"/>
                </a:lnTo>
                <a:lnTo>
                  <a:pt x="17" y="2556"/>
                </a:lnTo>
                <a:lnTo>
                  <a:pt x="5" y="2693"/>
                </a:lnTo>
                <a:lnTo>
                  <a:pt x="8" y="2849"/>
                </a:lnTo>
                <a:lnTo>
                  <a:pt x="39" y="3038"/>
                </a:lnTo>
                <a:lnTo>
                  <a:pt x="42" y="3167"/>
                </a:lnTo>
                <a:lnTo>
                  <a:pt x="38" y="3354"/>
                </a:lnTo>
                <a:lnTo>
                  <a:pt x="41" y="3500"/>
                </a:lnTo>
                <a:lnTo>
                  <a:pt x="1" y="3643"/>
                </a:lnTo>
                <a:lnTo>
                  <a:pt x="6" y="3834"/>
                </a:lnTo>
                <a:lnTo>
                  <a:pt x="7" y="3997"/>
                </a:lnTo>
                <a:lnTo>
                  <a:pt x="32" y="4141"/>
                </a:lnTo>
                <a:lnTo>
                  <a:pt x="38" y="4297"/>
                </a:lnTo>
                <a:lnTo>
                  <a:pt x="5" y="4437"/>
                </a:lnTo>
                <a:lnTo>
                  <a:pt x="13" y="4625"/>
                </a:lnTo>
                <a:lnTo>
                  <a:pt x="7" y="4780"/>
                </a:lnTo>
                <a:lnTo>
                  <a:pt x="0" y="4931"/>
                </a:lnTo>
                <a:lnTo>
                  <a:pt x="12" y="5077"/>
                </a:lnTo>
                <a:lnTo>
                  <a:pt x="31" y="5226"/>
                </a:lnTo>
                <a:lnTo>
                  <a:pt x="38" y="5394"/>
                </a:lnTo>
                <a:lnTo>
                  <a:pt x="46" y="5560"/>
                </a:lnTo>
                <a:lnTo>
                  <a:pt x="13" y="5707"/>
                </a:lnTo>
                <a:lnTo>
                  <a:pt x="9" y="5890"/>
                </a:lnTo>
                <a:lnTo>
                  <a:pt x="8" y="6059"/>
                </a:lnTo>
                <a:lnTo>
                  <a:pt x="38" y="6202"/>
                </a:lnTo>
                <a:lnTo>
                  <a:pt x="26" y="6357"/>
                </a:lnTo>
                <a:lnTo>
                  <a:pt x="46" y="6499"/>
                </a:lnTo>
                <a:lnTo>
                  <a:pt x="41" y="6689"/>
                </a:lnTo>
                <a:lnTo>
                  <a:pt x="34" y="6824"/>
                </a:lnTo>
                <a:lnTo>
                  <a:pt x="0" y="7004"/>
                </a:lnTo>
                <a:lnTo>
                  <a:pt x="32" y="7124"/>
                </a:lnTo>
                <a:lnTo>
                  <a:pt x="39" y="7296"/>
                </a:lnTo>
                <a:lnTo>
                  <a:pt x="38" y="7476"/>
                </a:lnTo>
                <a:lnTo>
                  <a:pt x="2" y="7614"/>
                </a:lnTo>
                <a:lnTo>
                  <a:pt x="4" y="7773"/>
                </a:lnTo>
                <a:lnTo>
                  <a:pt x="24" y="7863"/>
                </a:lnTo>
                <a:lnTo>
                  <a:pt x="199" y="7847"/>
                </a:lnTo>
                <a:lnTo>
                  <a:pt x="1583" y="7847"/>
                </a:lnTo>
                <a:lnTo>
                  <a:pt x="1584" y="7847"/>
                </a:lnTo>
                <a:lnTo>
                  <a:pt x="1751" y="7844"/>
                </a:lnTo>
                <a:lnTo>
                  <a:pt x="2998" y="7844"/>
                </a:lnTo>
                <a:lnTo>
                  <a:pt x="3046" y="7841"/>
                </a:lnTo>
                <a:lnTo>
                  <a:pt x="5660" y="7841"/>
                </a:lnTo>
                <a:lnTo>
                  <a:pt x="5667" y="7684"/>
                </a:lnTo>
                <a:lnTo>
                  <a:pt x="5639" y="7526"/>
                </a:lnTo>
                <a:lnTo>
                  <a:pt x="5644" y="7391"/>
                </a:lnTo>
                <a:lnTo>
                  <a:pt x="5662" y="7243"/>
                </a:lnTo>
                <a:lnTo>
                  <a:pt x="5680" y="7050"/>
                </a:lnTo>
                <a:lnTo>
                  <a:pt x="5645" y="6934"/>
                </a:lnTo>
                <a:lnTo>
                  <a:pt x="5652" y="6750"/>
                </a:lnTo>
                <a:lnTo>
                  <a:pt x="5646" y="6603"/>
                </a:lnTo>
                <a:lnTo>
                  <a:pt x="5682" y="6428"/>
                </a:lnTo>
                <a:lnTo>
                  <a:pt x="5641" y="6263"/>
                </a:lnTo>
                <a:lnTo>
                  <a:pt x="5670" y="6116"/>
                </a:lnTo>
                <a:lnTo>
                  <a:pt x="5646" y="5971"/>
                </a:lnTo>
                <a:lnTo>
                  <a:pt x="5664" y="5825"/>
                </a:lnTo>
                <a:lnTo>
                  <a:pt x="5637" y="5667"/>
                </a:lnTo>
                <a:lnTo>
                  <a:pt x="5655" y="5495"/>
                </a:lnTo>
                <a:lnTo>
                  <a:pt x="5666" y="5314"/>
                </a:lnTo>
                <a:lnTo>
                  <a:pt x="5639" y="5189"/>
                </a:lnTo>
                <a:lnTo>
                  <a:pt x="5642" y="5006"/>
                </a:lnTo>
                <a:lnTo>
                  <a:pt x="5683" y="4841"/>
                </a:lnTo>
                <a:lnTo>
                  <a:pt x="5677" y="4704"/>
                </a:lnTo>
                <a:lnTo>
                  <a:pt x="5662" y="4545"/>
                </a:lnTo>
                <a:lnTo>
                  <a:pt x="5661" y="4364"/>
                </a:lnTo>
                <a:lnTo>
                  <a:pt x="5666" y="4246"/>
                </a:lnTo>
                <a:lnTo>
                  <a:pt x="5662" y="4072"/>
                </a:lnTo>
                <a:lnTo>
                  <a:pt x="5678" y="3910"/>
                </a:lnTo>
                <a:lnTo>
                  <a:pt x="5652" y="3758"/>
                </a:lnTo>
                <a:lnTo>
                  <a:pt x="5654" y="3570"/>
                </a:lnTo>
                <a:lnTo>
                  <a:pt x="5647" y="3410"/>
                </a:lnTo>
                <a:lnTo>
                  <a:pt x="5648" y="3272"/>
                </a:lnTo>
                <a:lnTo>
                  <a:pt x="5676" y="3095"/>
                </a:lnTo>
                <a:lnTo>
                  <a:pt x="5645" y="2941"/>
                </a:lnTo>
                <a:lnTo>
                  <a:pt x="5667" y="2817"/>
                </a:lnTo>
                <a:lnTo>
                  <a:pt x="5646" y="2633"/>
                </a:lnTo>
                <a:lnTo>
                  <a:pt x="5675" y="2482"/>
                </a:lnTo>
                <a:lnTo>
                  <a:pt x="5653" y="2318"/>
                </a:lnTo>
                <a:lnTo>
                  <a:pt x="5671" y="2160"/>
                </a:lnTo>
                <a:lnTo>
                  <a:pt x="5641" y="2016"/>
                </a:lnTo>
                <a:lnTo>
                  <a:pt x="5657" y="1844"/>
                </a:lnTo>
                <a:lnTo>
                  <a:pt x="5669" y="1695"/>
                </a:lnTo>
                <a:lnTo>
                  <a:pt x="5670" y="1546"/>
                </a:lnTo>
                <a:lnTo>
                  <a:pt x="5682" y="1377"/>
                </a:lnTo>
                <a:lnTo>
                  <a:pt x="5682" y="1194"/>
                </a:lnTo>
                <a:lnTo>
                  <a:pt x="5673" y="1056"/>
                </a:lnTo>
                <a:lnTo>
                  <a:pt x="5680" y="895"/>
                </a:lnTo>
                <a:lnTo>
                  <a:pt x="5644" y="734"/>
                </a:lnTo>
                <a:lnTo>
                  <a:pt x="5649" y="596"/>
                </a:lnTo>
                <a:lnTo>
                  <a:pt x="5656" y="422"/>
                </a:lnTo>
                <a:lnTo>
                  <a:pt x="5652" y="280"/>
                </a:lnTo>
                <a:lnTo>
                  <a:pt x="5677" y="121"/>
                </a:lnTo>
                <a:lnTo>
                  <a:pt x="5663" y="43"/>
                </a:lnTo>
                <a:lnTo>
                  <a:pt x="1545" y="43"/>
                </a:lnTo>
                <a:lnTo>
                  <a:pt x="1539" y="42"/>
                </a:lnTo>
                <a:lnTo>
                  <a:pt x="575" y="42"/>
                </a:lnTo>
                <a:lnTo>
                  <a:pt x="415" y="39"/>
                </a:lnTo>
                <a:lnTo>
                  <a:pt x="274" y="14"/>
                </a:lnTo>
                <a:lnTo>
                  <a:pt x="114" y="7"/>
                </a:lnTo>
                <a:close/>
                <a:moveTo>
                  <a:pt x="5660" y="7846"/>
                </a:moveTo>
                <a:lnTo>
                  <a:pt x="5560" y="7846"/>
                </a:lnTo>
                <a:lnTo>
                  <a:pt x="5659" y="7863"/>
                </a:lnTo>
                <a:lnTo>
                  <a:pt x="5660" y="7846"/>
                </a:lnTo>
                <a:close/>
                <a:moveTo>
                  <a:pt x="2998" y="7844"/>
                </a:moveTo>
                <a:lnTo>
                  <a:pt x="1751" y="7844"/>
                </a:lnTo>
                <a:lnTo>
                  <a:pt x="2096" y="7862"/>
                </a:lnTo>
                <a:lnTo>
                  <a:pt x="2230" y="7860"/>
                </a:lnTo>
                <a:lnTo>
                  <a:pt x="2402" y="7853"/>
                </a:lnTo>
                <a:lnTo>
                  <a:pt x="2861" y="7853"/>
                </a:lnTo>
                <a:lnTo>
                  <a:pt x="2998" y="7844"/>
                </a:lnTo>
                <a:close/>
                <a:moveTo>
                  <a:pt x="5660" y="7842"/>
                </a:moveTo>
                <a:lnTo>
                  <a:pt x="4312" y="7842"/>
                </a:lnTo>
                <a:lnTo>
                  <a:pt x="4434" y="7849"/>
                </a:lnTo>
                <a:lnTo>
                  <a:pt x="4597" y="7855"/>
                </a:lnTo>
                <a:lnTo>
                  <a:pt x="5034" y="7854"/>
                </a:lnTo>
                <a:lnTo>
                  <a:pt x="5101" y="7847"/>
                </a:lnTo>
                <a:lnTo>
                  <a:pt x="5553" y="7847"/>
                </a:lnTo>
                <a:lnTo>
                  <a:pt x="5560" y="7846"/>
                </a:lnTo>
                <a:lnTo>
                  <a:pt x="5660" y="7846"/>
                </a:lnTo>
                <a:lnTo>
                  <a:pt x="5660" y="7842"/>
                </a:lnTo>
                <a:close/>
                <a:moveTo>
                  <a:pt x="1873" y="9"/>
                </a:moveTo>
                <a:lnTo>
                  <a:pt x="1686" y="23"/>
                </a:lnTo>
                <a:lnTo>
                  <a:pt x="1545" y="43"/>
                </a:lnTo>
                <a:lnTo>
                  <a:pt x="5663" y="43"/>
                </a:lnTo>
                <a:lnTo>
                  <a:pt x="5663" y="43"/>
                </a:lnTo>
                <a:lnTo>
                  <a:pt x="3900" y="43"/>
                </a:lnTo>
                <a:lnTo>
                  <a:pt x="3891" y="40"/>
                </a:lnTo>
                <a:lnTo>
                  <a:pt x="2802" y="40"/>
                </a:lnTo>
                <a:lnTo>
                  <a:pt x="2668" y="38"/>
                </a:lnTo>
                <a:lnTo>
                  <a:pt x="2651" y="35"/>
                </a:lnTo>
                <a:lnTo>
                  <a:pt x="2199" y="35"/>
                </a:lnTo>
                <a:lnTo>
                  <a:pt x="2033" y="17"/>
                </a:lnTo>
                <a:lnTo>
                  <a:pt x="1873" y="9"/>
                </a:lnTo>
                <a:close/>
                <a:moveTo>
                  <a:pt x="4380" y="9"/>
                </a:moveTo>
                <a:lnTo>
                  <a:pt x="4237" y="19"/>
                </a:lnTo>
                <a:lnTo>
                  <a:pt x="4085" y="35"/>
                </a:lnTo>
                <a:lnTo>
                  <a:pt x="3900" y="43"/>
                </a:lnTo>
                <a:lnTo>
                  <a:pt x="5663" y="43"/>
                </a:lnTo>
                <a:lnTo>
                  <a:pt x="5661" y="30"/>
                </a:lnTo>
                <a:lnTo>
                  <a:pt x="4693" y="30"/>
                </a:lnTo>
                <a:lnTo>
                  <a:pt x="4543" y="14"/>
                </a:lnTo>
                <a:lnTo>
                  <a:pt x="4380" y="9"/>
                </a:lnTo>
                <a:close/>
                <a:moveTo>
                  <a:pt x="738" y="4"/>
                </a:moveTo>
                <a:lnTo>
                  <a:pt x="575" y="42"/>
                </a:lnTo>
                <a:lnTo>
                  <a:pt x="1539" y="42"/>
                </a:lnTo>
                <a:lnTo>
                  <a:pt x="1447" y="21"/>
                </a:lnTo>
                <a:lnTo>
                  <a:pt x="900" y="21"/>
                </a:lnTo>
                <a:lnTo>
                  <a:pt x="738" y="4"/>
                </a:lnTo>
                <a:close/>
                <a:moveTo>
                  <a:pt x="3431" y="4"/>
                </a:moveTo>
                <a:lnTo>
                  <a:pt x="3271" y="4"/>
                </a:lnTo>
                <a:lnTo>
                  <a:pt x="3130" y="7"/>
                </a:lnTo>
                <a:lnTo>
                  <a:pt x="2986" y="29"/>
                </a:lnTo>
                <a:lnTo>
                  <a:pt x="2802" y="40"/>
                </a:lnTo>
                <a:lnTo>
                  <a:pt x="3891" y="40"/>
                </a:lnTo>
                <a:lnTo>
                  <a:pt x="3768" y="8"/>
                </a:lnTo>
                <a:lnTo>
                  <a:pt x="3613" y="4"/>
                </a:lnTo>
                <a:lnTo>
                  <a:pt x="3431" y="4"/>
                </a:lnTo>
                <a:close/>
                <a:moveTo>
                  <a:pt x="2336" y="6"/>
                </a:moveTo>
                <a:lnTo>
                  <a:pt x="2199" y="35"/>
                </a:lnTo>
                <a:lnTo>
                  <a:pt x="2651" y="35"/>
                </a:lnTo>
                <a:lnTo>
                  <a:pt x="2494" y="13"/>
                </a:lnTo>
                <a:lnTo>
                  <a:pt x="2336" y="6"/>
                </a:lnTo>
                <a:close/>
                <a:moveTo>
                  <a:pt x="5324" y="0"/>
                </a:moveTo>
                <a:lnTo>
                  <a:pt x="5201" y="12"/>
                </a:lnTo>
                <a:lnTo>
                  <a:pt x="5013" y="23"/>
                </a:lnTo>
                <a:lnTo>
                  <a:pt x="4869" y="28"/>
                </a:lnTo>
                <a:lnTo>
                  <a:pt x="4693" y="30"/>
                </a:lnTo>
                <a:lnTo>
                  <a:pt x="5661" y="30"/>
                </a:lnTo>
                <a:lnTo>
                  <a:pt x="5659" y="20"/>
                </a:lnTo>
                <a:lnTo>
                  <a:pt x="5480" y="9"/>
                </a:lnTo>
                <a:lnTo>
                  <a:pt x="5324" y="0"/>
                </a:lnTo>
                <a:close/>
                <a:moveTo>
                  <a:pt x="1071" y="1"/>
                </a:moveTo>
                <a:lnTo>
                  <a:pt x="900" y="21"/>
                </a:lnTo>
                <a:lnTo>
                  <a:pt x="1447" y="21"/>
                </a:lnTo>
                <a:lnTo>
                  <a:pt x="1440" y="19"/>
                </a:lnTo>
                <a:lnTo>
                  <a:pt x="1222" y="19"/>
                </a:lnTo>
                <a:lnTo>
                  <a:pt x="1071" y="1"/>
                </a:lnTo>
                <a:close/>
                <a:moveTo>
                  <a:pt x="1395" y="9"/>
                </a:moveTo>
                <a:lnTo>
                  <a:pt x="1222" y="19"/>
                </a:lnTo>
                <a:lnTo>
                  <a:pt x="1440" y="19"/>
                </a:lnTo>
                <a:lnTo>
                  <a:pt x="1395" y="9"/>
                </a:lnTo>
                <a:close/>
              </a:path>
            </a:pathLst>
          </a:custGeom>
          <a:solidFill>
            <a:srgbClr val="F9F9F9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7068820" y="-7059930"/>
            <a:ext cx="3608705" cy="3754755"/>
          </a:xfrm>
          <a:custGeom>
            <a:avLst/>
            <a:gdLst/>
            <a:ahLst/>
            <a:cxnLst/>
            <a:pathLst>
              <a:path w="5683" h="7886">
                <a:moveTo>
                  <a:pt x="24" y="7863"/>
                </a:moveTo>
                <a:lnTo>
                  <a:pt x="199" y="7847"/>
                </a:lnTo>
                <a:lnTo>
                  <a:pt x="362" y="7856"/>
                </a:lnTo>
                <a:lnTo>
                  <a:pt x="515" y="7871"/>
                </a:lnTo>
                <a:lnTo>
                  <a:pt x="648" y="7855"/>
                </a:lnTo>
                <a:lnTo>
                  <a:pt x="832" y="7880"/>
                </a:lnTo>
                <a:lnTo>
                  <a:pt x="987" y="7884"/>
                </a:lnTo>
                <a:lnTo>
                  <a:pt x="1148" y="7855"/>
                </a:lnTo>
                <a:lnTo>
                  <a:pt x="1312" y="7877"/>
                </a:lnTo>
                <a:lnTo>
                  <a:pt x="1454" y="7886"/>
                </a:lnTo>
                <a:lnTo>
                  <a:pt x="1584" y="7847"/>
                </a:lnTo>
                <a:lnTo>
                  <a:pt x="1751" y="7844"/>
                </a:lnTo>
                <a:lnTo>
                  <a:pt x="1946" y="7854"/>
                </a:lnTo>
                <a:lnTo>
                  <a:pt x="2096" y="7862"/>
                </a:lnTo>
                <a:lnTo>
                  <a:pt x="2230" y="7860"/>
                </a:lnTo>
                <a:lnTo>
                  <a:pt x="2402" y="7853"/>
                </a:lnTo>
                <a:lnTo>
                  <a:pt x="2568" y="7872"/>
                </a:lnTo>
                <a:lnTo>
                  <a:pt x="2728" y="7880"/>
                </a:lnTo>
                <a:lnTo>
                  <a:pt x="2856" y="7853"/>
                </a:lnTo>
                <a:lnTo>
                  <a:pt x="3046" y="7841"/>
                </a:lnTo>
                <a:lnTo>
                  <a:pt x="3174" y="7867"/>
                </a:lnTo>
                <a:lnTo>
                  <a:pt x="3365" y="7874"/>
                </a:lnTo>
                <a:lnTo>
                  <a:pt x="3506" y="7869"/>
                </a:lnTo>
                <a:lnTo>
                  <a:pt x="3654" y="7865"/>
                </a:lnTo>
                <a:lnTo>
                  <a:pt x="3803" y="7868"/>
                </a:lnTo>
                <a:lnTo>
                  <a:pt x="3981" y="7862"/>
                </a:lnTo>
                <a:lnTo>
                  <a:pt x="4124" y="7860"/>
                </a:lnTo>
                <a:lnTo>
                  <a:pt x="4312" y="7842"/>
                </a:lnTo>
                <a:lnTo>
                  <a:pt x="4434" y="7849"/>
                </a:lnTo>
                <a:lnTo>
                  <a:pt x="4597" y="7855"/>
                </a:lnTo>
                <a:lnTo>
                  <a:pt x="4780" y="7854"/>
                </a:lnTo>
                <a:lnTo>
                  <a:pt x="4929" y="7865"/>
                </a:lnTo>
                <a:lnTo>
                  <a:pt x="5101" y="7847"/>
                </a:lnTo>
                <a:lnTo>
                  <a:pt x="5245" y="7881"/>
                </a:lnTo>
                <a:lnTo>
                  <a:pt x="5416" y="7870"/>
                </a:lnTo>
                <a:lnTo>
                  <a:pt x="5560" y="7846"/>
                </a:lnTo>
                <a:lnTo>
                  <a:pt x="5659" y="7863"/>
                </a:lnTo>
                <a:lnTo>
                  <a:pt x="5667" y="7684"/>
                </a:lnTo>
                <a:lnTo>
                  <a:pt x="5639" y="7526"/>
                </a:lnTo>
                <a:lnTo>
                  <a:pt x="5644" y="7391"/>
                </a:lnTo>
                <a:lnTo>
                  <a:pt x="5662" y="7243"/>
                </a:lnTo>
                <a:lnTo>
                  <a:pt x="5680" y="7050"/>
                </a:lnTo>
                <a:lnTo>
                  <a:pt x="5645" y="6934"/>
                </a:lnTo>
                <a:lnTo>
                  <a:pt x="5652" y="6750"/>
                </a:lnTo>
                <a:lnTo>
                  <a:pt x="5646" y="6603"/>
                </a:lnTo>
                <a:lnTo>
                  <a:pt x="5682" y="6428"/>
                </a:lnTo>
                <a:lnTo>
                  <a:pt x="5641" y="6263"/>
                </a:lnTo>
                <a:lnTo>
                  <a:pt x="5670" y="6116"/>
                </a:lnTo>
                <a:lnTo>
                  <a:pt x="5646" y="5971"/>
                </a:lnTo>
                <a:lnTo>
                  <a:pt x="5664" y="5825"/>
                </a:lnTo>
                <a:lnTo>
                  <a:pt x="5637" y="5667"/>
                </a:lnTo>
                <a:lnTo>
                  <a:pt x="5655" y="5495"/>
                </a:lnTo>
                <a:lnTo>
                  <a:pt x="5666" y="5314"/>
                </a:lnTo>
                <a:lnTo>
                  <a:pt x="5639" y="5189"/>
                </a:lnTo>
                <a:lnTo>
                  <a:pt x="5642" y="5006"/>
                </a:lnTo>
                <a:lnTo>
                  <a:pt x="5683" y="4841"/>
                </a:lnTo>
                <a:lnTo>
                  <a:pt x="5677" y="4704"/>
                </a:lnTo>
                <a:lnTo>
                  <a:pt x="5662" y="4545"/>
                </a:lnTo>
                <a:lnTo>
                  <a:pt x="5661" y="4364"/>
                </a:lnTo>
                <a:lnTo>
                  <a:pt x="5666" y="4246"/>
                </a:lnTo>
                <a:lnTo>
                  <a:pt x="5662" y="4072"/>
                </a:lnTo>
                <a:lnTo>
                  <a:pt x="5678" y="3910"/>
                </a:lnTo>
                <a:lnTo>
                  <a:pt x="5652" y="3758"/>
                </a:lnTo>
                <a:lnTo>
                  <a:pt x="5654" y="3570"/>
                </a:lnTo>
                <a:lnTo>
                  <a:pt x="5647" y="3410"/>
                </a:lnTo>
                <a:lnTo>
                  <a:pt x="5648" y="3272"/>
                </a:lnTo>
                <a:lnTo>
                  <a:pt x="5676" y="3095"/>
                </a:lnTo>
                <a:lnTo>
                  <a:pt x="5645" y="2941"/>
                </a:lnTo>
                <a:lnTo>
                  <a:pt x="5667" y="2817"/>
                </a:lnTo>
                <a:lnTo>
                  <a:pt x="5646" y="2633"/>
                </a:lnTo>
                <a:lnTo>
                  <a:pt x="5675" y="2482"/>
                </a:lnTo>
                <a:lnTo>
                  <a:pt x="5653" y="2318"/>
                </a:lnTo>
                <a:lnTo>
                  <a:pt x="5671" y="2160"/>
                </a:lnTo>
                <a:lnTo>
                  <a:pt x="5641" y="2016"/>
                </a:lnTo>
                <a:lnTo>
                  <a:pt x="5657" y="1844"/>
                </a:lnTo>
                <a:lnTo>
                  <a:pt x="5669" y="1695"/>
                </a:lnTo>
                <a:lnTo>
                  <a:pt x="5670" y="1546"/>
                </a:lnTo>
                <a:lnTo>
                  <a:pt x="5682" y="1377"/>
                </a:lnTo>
                <a:lnTo>
                  <a:pt x="5682" y="1194"/>
                </a:lnTo>
                <a:lnTo>
                  <a:pt x="5673" y="1056"/>
                </a:lnTo>
                <a:lnTo>
                  <a:pt x="5680" y="895"/>
                </a:lnTo>
                <a:lnTo>
                  <a:pt x="5644" y="734"/>
                </a:lnTo>
                <a:lnTo>
                  <a:pt x="5649" y="596"/>
                </a:lnTo>
                <a:lnTo>
                  <a:pt x="5656" y="422"/>
                </a:lnTo>
                <a:lnTo>
                  <a:pt x="5652" y="280"/>
                </a:lnTo>
                <a:lnTo>
                  <a:pt x="5677" y="121"/>
                </a:lnTo>
                <a:lnTo>
                  <a:pt x="5659" y="20"/>
                </a:lnTo>
                <a:lnTo>
                  <a:pt x="5487" y="9"/>
                </a:lnTo>
                <a:lnTo>
                  <a:pt x="5324" y="0"/>
                </a:lnTo>
                <a:lnTo>
                  <a:pt x="5201" y="12"/>
                </a:lnTo>
                <a:lnTo>
                  <a:pt x="5013" y="23"/>
                </a:lnTo>
                <a:lnTo>
                  <a:pt x="4869" y="28"/>
                </a:lnTo>
                <a:lnTo>
                  <a:pt x="4693" y="30"/>
                </a:lnTo>
                <a:lnTo>
                  <a:pt x="4543" y="14"/>
                </a:lnTo>
                <a:lnTo>
                  <a:pt x="4380" y="9"/>
                </a:lnTo>
                <a:lnTo>
                  <a:pt x="4237" y="19"/>
                </a:lnTo>
                <a:lnTo>
                  <a:pt x="4085" y="35"/>
                </a:lnTo>
                <a:lnTo>
                  <a:pt x="3900" y="43"/>
                </a:lnTo>
                <a:lnTo>
                  <a:pt x="3768" y="8"/>
                </a:lnTo>
                <a:lnTo>
                  <a:pt x="3613" y="4"/>
                </a:lnTo>
                <a:lnTo>
                  <a:pt x="3431" y="4"/>
                </a:lnTo>
                <a:lnTo>
                  <a:pt x="3271" y="4"/>
                </a:lnTo>
                <a:lnTo>
                  <a:pt x="3130" y="7"/>
                </a:lnTo>
                <a:lnTo>
                  <a:pt x="2986" y="29"/>
                </a:lnTo>
                <a:lnTo>
                  <a:pt x="2802" y="40"/>
                </a:lnTo>
                <a:lnTo>
                  <a:pt x="2668" y="38"/>
                </a:lnTo>
                <a:lnTo>
                  <a:pt x="2494" y="13"/>
                </a:lnTo>
                <a:lnTo>
                  <a:pt x="2336" y="6"/>
                </a:lnTo>
                <a:lnTo>
                  <a:pt x="2199" y="35"/>
                </a:lnTo>
                <a:lnTo>
                  <a:pt x="2033" y="17"/>
                </a:lnTo>
                <a:lnTo>
                  <a:pt x="1873" y="9"/>
                </a:lnTo>
                <a:lnTo>
                  <a:pt x="1686" y="23"/>
                </a:lnTo>
                <a:lnTo>
                  <a:pt x="1545" y="43"/>
                </a:lnTo>
                <a:lnTo>
                  <a:pt x="1395" y="9"/>
                </a:lnTo>
                <a:lnTo>
                  <a:pt x="1222" y="19"/>
                </a:lnTo>
                <a:lnTo>
                  <a:pt x="1071" y="1"/>
                </a:lnTo>
                <a:lnTo>
                  <a:pt x="900" y="21"/>
                </a:lnTo>
                <a:lnTo>
                  <a:pt x="738" y="4"/>
                </a:lnTo>
                <a:lnTo>
                  <a:pt x="575" y="42"/>
                </a:lnTo>
                <a:lnTo>
                  <a:pt x="415" y="39"/>
                </a:lnTo>
                <a:lnTo>
                  <a:pt x="274" y="14"/>
                </a:lnTo>
                <a:lnTo>
                  <a:pt x="114" y="7"/>
                </a:lnTo>
                <a:lnTo>
                  <a:pt x="24" y="20"/>
                </a:lnTo>
                <a:lnTo>
                  <a:pt x="6" y="175"/>
                </a:lnTo>
                <a:lnTo>
                  <a:pt x="25" y="349"/>
                </a:lnTo>
                <a:lnTo>
                  <a:pt x="15" y="509"/>
                </a:lnTo>
                <a:lnTo>
                  <a:pt x="1" y="672"/>
                </a:lnTo>
                <a:lnTo>
                  <a:pt x="37" y="803"/>
                </a:lnTo>
                <a:lnTo>
                  <a:pt x="21" y="974"/>
                </a:lnTo>
                <a:lnTo>
                  <a:pt x="42" y="1118"/>
                </a:lnTo>
                <a:lnTo>
                  <a:pt x="5" y="1283"/>
                </a:lnTo>
                <a:lnTo>
                  <a:pt x="39" y="1444"/>
                </a:lnTo>
                <a:lnTo>
                  <a:pt x="7" y="1580"/>
                </a:lnTo>
                <a:lnTo>
                  <a:pt x="44" y="1770"/>
                </a:lnTo>
                <a:lnTo>
                  <a:pt x="47" y="1922"/>
                </a:lnTo>
                <a:lnTo>
                  <a:pt x="32" y="2077"/>
                </a:lnTo>
                <a:lnTo>
                  <a:pt x="22" y="2234"/>
                </a:lnTo>
                <a:lnTo>
                  <a:pt x="44" y="2407"/>
                </a:lnTo>
                <a:lnTo>
                  <a:pt x="17" y="2556"/>
                </a:lnTo>
                <a:lnTo>
                  <a:pt x="5" y="2693"/>
                </a:lnTo>
                <a:lnTo>
                  <a:pt x="8" y="2849"/>
                </a:lnTo>
                <a:lnTo>
                  <a:pt x="39" y="3038"/>
                </a:lnTo>
                <a:lnTo>
                  <a:pt x="42" y="3167"/>
                </a:lnTo>
                <a:lnTo>
                  <a:pt x="38" y="3354"/>
                </a:lnTo>
                <a:lnTo>
                  <a:pt x="41" y="3500"/>
                </a:lnTo>
                <a:lnTo>
                  <a:pt x="1" y="3643"/>
                </a:lnTo>
                <a:lnTo>
                  <a:pt x="6" y="3834"/>
                </a:lnTo>
                <a:lnTo>
                  <a:pt x="7" y="3997"/>
                </a:lnTo>
                <a:lnTo>
                  <a:pt x="32" y="4141"/>
                </a:lnTo>
                <a:lnTo>
                  <a:pt x="38" y="4297"/>
                </a:lnTo>
                <a:lnTo>
                  <a:pt x="5" y="4437"/>
                </a:lnTo>
                <a:lnTo>
                  <a:pt x="13" y="4625"/>
                </a:lnTo>
                <a:lnTo>
                  <a:pt x="7" y="4780"/>
                </a:lnTo>
                <a:lnTo>
                  <a:pt x="0" y="4931"/>
                </a:lnTo>
                <a:lnTo>
                  <a:pt x="12" y="5077"/>
                </a:lnTo>
                <a:lnTo>
                  <a:pt x="31" y="5226"/>
                </a:lnTo>
                <a:lnTo>
                  <a:pt x="38" y="5394"/>
                </a:lnTo>
                <a:lnTo>
                  <a:pt x="46" y="5560"/>
                </a:lnTo>
                <a:lnTo>
                  <a:pt x="13" y="5707"/>
                </a:lnTo>
                <a:lnTo>
                  <a:pt x="9" y="5890"/>
                </a:lnTo>
                <a:lnTo>
                  <a:pt x="8" y="6059"/>
                </a:lnTo>
                <a:lnTo>
                  <a:pt x="38" y="6202"/>
                </a:lnTo>
                <a:lnTo>
                  <a:pt x="26" y="6357"/>
                </a:lnTo>
                <a:lnTo>
                  <a:pt x="46" y="6499"/>
                </a:lnTo>
                <a:lnTo>
                  <a:pt x="41" y="6689"/>
                </a:lnTo>
                <a:lnTo>
                  <a:pt x="34" y="6824"/>
                </a:lnTo>
                <a:lnTo>
                  <a:pt x="0" y="7004"/>
                </a:lnTo>
                <a:lnTo>
                  <a:pt x="32" y="7124"/>
                </a:lnTo>
                <a:lnTo>
                  <a:pt x="39" y="7296"/>
                </a:lnTo>
                <a:lnTo>
                  <a:pt x="38" y="7476"/>
                </a:lnTo>
                <a:lnTo>
                  <a:pt x="2" y="7614"/>
                </a:lnTo>
                <a:lnTo>
                  <a:pt x="4" y="7773"/>
                </a:lnTo>
                <a:lnTo>
                  <a:pt x="24" y="7863"/>
                </a:lnTo>
                <a:close/>
              </a:path>
            </a:pathLst>
          </a:custGeom>
          <a:noFill/>
          <a:ln w="2826" cap="flat" cmpd="sng">
            <a:solidFill>
              <a:srgbClr val="7A7A7A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4390" y="-6515735"/>
            <a:ext cx="3377565" cy="11664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6" name="下箭头 35"/>
          <p:cNvSpPr/>
          <p:nvPr/>
        </p:nvSpPr>
        <p:spPr>
          <a:xfrm>
            <a:off x="6830060" y="2995930"/>
            <a:ext cx="450850" cy="755650"/>
          </a:xfrm>
          <a:prstGeom prst="down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5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grpSp>
        <p:nvGrpSpPr>
          <p:cNvPr id="273" name="矩形: 圆角 7"/>
          <p:cNvGrpSpPr/>
          <p:nvPr/>
        </p:nvGrpSpPr>
        <p:grpSpPr>
          <a:xfrm>
            <a:off x="5450205" y="2396490"/>
            <a:ext cx="4715133" cy="1573531"/>
            <a:chOff x="10946" y="-5715"/>
            <a:chExt cx="4277717" cy="1573442"/>
          </a:xfrm>
        </p:grpSpPr>
        <p:sp>
          <p:nvSpPr>
            <p:cNvPr id="271" name="圆角矩形"/>
            <p:cNvSpPr/>
            <p:nvPr/>
          </p:nvSpPr>
          <p:spPr>
            <a:xfrm>
              <a:off x="10946" y="-5715"/>
              <a:ext cx="3204223" cy="545434"/>
            </a:xfrm>
            <a:prstGeom prst="roundRect">
              <a:avLst>
                <a:gd name="adj" fmla="val 9852"/>
              </a:avLst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zh-CN" altLang="en-US">
                  <a:sym typeface="Times New Roman" panose="02020603050405020304"/>
                </a:rPr>
                <a:t>采集一条线上的灰度值</a:t>
              </a:r>
              <a:endParaRPr lang="zh-CN" altLang="en-US">
                <a:sym typeface="Times New Roman" panose="02020603050405020304"/>
              </a:endParaRPr>
            </a:p>
          </p:txBody>
        </p:sp>
        <p:sp>
          <p:nvSpPr>
            <p:cNvPr id="272" name="实现方法：PWM函数，输入预期停止工作时间。"/>
            <p:cNvSpPr txBox="1"/>
            <p:nvPr/>
          </p:nvSpPr>
          <p:spPr>
            <a:xfrm>
              <a:off x="45277" y="191802"/>
              <a:ext cx="4243386" cy="13759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pPr algn="ctr"/>
              <a:endParaRPr sz="2400"/>
            </a:p>
          </p:txBody>
        </p:sp>
      </p:grpSp>
      <p:grpSp>
        <p:nvGrpSpPr>
          <p:cNvPr id="37" name="矩形: 圆角 7"/>
          <p:cNvGrpSpPr/>
          <p:nvPr/>
        </p:nvGrpSpPr>
        <p:grpSpPr>
          <a:xfrm>
            <a:off x="4546600" y="3615733"/>
            <a:ext cx="7314823" cy="1376003"/>
            <a:chOff x="-2347575" y="191802"/>
            <a:chExt cx="6636238" cy="1375925"/>
          </a:xfrm>
        </p:grpSpPr>
        <p:sp>
          <p:nvSpPr>
            <p:cNvPr id="38" name="圆角矩形"/>
            <p:cNvSpPr/>
            <p:nvPr/>
          </p:nvSpPr>
          <p:spPr>
            <a:xfrm>
              <a:off x="-2347575" y="539719"/>
              <a:ext cx="4882956" cy="545434"/>
            </a:xfrm>
            <a:prstGeom prst="roundRect">
              <a:avLst>
                <a:gd name="adj" fmla="val 9852"/>
              </a:avLst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zh-CN" altLang="en-US">
                  <a:sym typeface="Times New Roman" panose="02020603050405020304"/>
                </a:rPr>
                <a:t>区分黑色边界与白色赛道、障碍物</a:t>
              </a:r>
              <a:endParaRPr lang="zh-CN" altLang="en-US">
                <a:sym typeface="Times New Roman" panose="02020603050405020304"/>
              </a:endParaRPr>
            </a:p>
          </p:txBody>
        </p:sp>
        <p:sp>
          <p:nvSpPr>
            <p:cNvPr id="39" name="实现方法：PWM函数，输入预期停止工作时间。"/>
            <p:cNvSpPr txBox="1"/>
            <p:nvPr/>
          </p:nvSpPr>
          <p:spPr>
            <a:xfrm>
              <a:off x="45277" y="191802"/>
              <a:ext cx="4243386" cy="13759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pPr algn="ctr"/>
              <a:endParaRPr sz="2400"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小车速度控制"/>
          <p:cNvSpPr txBox="1">
            <a:spLocks noGrp="1"/>
          </p:cNvSpPr>
          <p:nvPr>
            <p:ph type="title"/>
          </p:nvPr>
        </p:nvSpPr>
        <p:spPr>
          <a:xfrm>
            <a:off x="949125" y="64603"/>
            <a:ext cx="7804550" cy="1518050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小车速度控制</a:t>
            </a:r>
          </a:p>
        </p:txBody>
      </p:sp>
      <p:grpSp>
        <p:nvGrpSpPr>
          <p:cNvPr id="264" name="矩形: 圆角 1"/>
          <p:cNvGrpSpPr/>
          <p:nvPr/>
        </p:nvGrpSpPr>
        <p:grpSpPr>
          <a:xfrm rot="16158646">
            <a:off x="2888258" y="1719830"/>
            <a:ext cx="770036" cy="4003446"/>
            <a:chOff x="0" y="0"/>
            <a:chExt cx="770035" cy="4003445"/>
          </a:xfrm>
        </p:grpSpPr>
        <p:sp>
          <p:nvSpPr>
            <p:cNvPr id="262" name="圆角矩形"/>
            <p:cNvSpPr/>
            <p:nvPr/>
          </p:nvSpPr>
          <p:spPr>
            <a:xfrm>
              <a:off x="45819" y="0"/>
              <a:ext cx="724216" cy="4003446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pPr>
            </a:p>
          </p:txBody>
        </p:sp>
        <p:sp>
          <p:nvSpPr>
            <p:cNvPr id="263" name="PWM控速："/>
            <p:cNvSpPr txBox="1"/>
            <p:nvPr/>
          </p:nvSpPr>
          <p:spPr>
            <a:xfrm rot="5400000">
              <a:off x="-1599030" y="1634381"/>
              <a:ext cx="3932742" cy="7346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r>
                <a:t>PWM控速</a:t>
              </a:r>
            </a:p>
          </p:txBody>
        </p:sp>
      </p:grpSp>
      <p:sp>
        <p:nvSpPr>
          <p:cNvPr id="265" name="箭头: 右 3"/>
          <p:cNvSpPr/>
          <p:nvPr/>
        </p:nvSpPr>
        <p:spPr>
          <a:xfrm>
            <a:off x="5635625" y="2259007"/>
            <a:ext cx="1412421" cy="32657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</a:p>
        </p:txBody>
      </p:sp>
      <p:sp>
        <p:nvSpPr>
          <p:cNvPr id="266" name="箭头: 右 4"/>
          <p:cNvSpPr/>
          <p:nvPr/>
        </p:nvSpPr>
        <p:spPr>
          <a:xfrm>
            <a:off x="5666740" y="3479526"/>
            <a:ext cx="1412421" cy="32657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</a:p>
        </p:txBody>
      </p:sp>
      <p:sp>
        <p:nvSpPr>
          <p:cNvPr id="267" name="箭头: 右 5"/>
          <p:cNvSpPr/>
          <p:nvPr/>
        </p:nvSpPr>
        <p:spPr>
          <a:xfrm>
            <a:off x="5635625" y="4849072"/>
            <a:ext cx="1412421" cy="32657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>
              <a:defRPr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</a:p>
        </p:txBody>
      </p:sp>
      <p:grpSp>
        <p:nvGrpSpPr>
          <p:cNvPr id="270" name="矩形: 圆角 7"/>
          <p:cNvGrpSpPr/>
          <p:nvPr/>
        </p:nvGrpSpPr>
        <p:grpSpPr>
          <a:xfrm>
            <a:off x="7145020" y="1703705"/>
            <a:ext cx="4728845" cy="1531620"/>
            <a:chOff x="0" y="0"/>
            <a:chExt cx="4264773" cy="1531319"/>
          </a:xfrm>
        </p:grpSpPr>
        <p:sp>
          <p:nvSpPr>
            <p:cNvPr id="268" name="圆角矩形"/>
            <p:cNvSpPr/>
            <p:nvPr/>
          </p:nvSpPr>
          <p:spPr>
            <a:xfrm>
              <a:off x="0" y="0"/>
              <a:ext cx="4264773" cy="1176723"/>
            </a:xfrm>
            <a:prstGeom prst="roundRect">
              <a:avLst>
                <a:gd name="adj" fmla="val 9852"/>
              </a:avLst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pPr>
            </a:p>
          </p:txBody>
        </p:sp>
        <p:sp>
          <p:nvSpPr>
            <p:cNvPr id="269" name="原理：通过控制占空比控制电机工作时间。"/>
            <p:cNvSpPr txBox="1"/>
            <p:nvPr/>
          </p:nvSpPr>
          <p:spPr>
            <a:xfrm>
              <a:off x="33954" y="170479"/>
              <a:ext cx="4196864" cy="136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pPr algn="ctr"/>
              <a:r>
                <a:t>原理：通过控制占空比控制电机工作时间</a:t>
              </a:r>
            </a:p>
          </p:txBody>
        </p:sp>
      </p:grpSp>
      <p:grpSp>
        <p:nvGrpSpPr>
          <p:cNvPr id="273" name="矩形: 圆角 7"/>
          <p:cNvGrpSpPr/>
          <p:nvPr/>
        </p:nvGrpSpPr>
        <p:grpSpPr>
          <a:xfrm>
            <a:off x="7121525" y="2995930"/>
            <a:ext cx="4752976" cy="1567816"/>
            <a:chOff x="0" y="0"/>
            <a:chExt cx="4312049" cy="1567727"/>
          </a:xfrm>
        </p:grpSpPr>
        <p:sp>
          <p:nvSpPr>
            <p:cNvPr id="271" name="圆角矩形"/>
            <p:cNvSpPr/>
            <p:nvPr/>
          </p:nvSpPr>
          <p:spPr>
            <a:xfrm>
              <a:off x="0" y="0"/>
              <a:ext cx="4312049" cy="1189767"/>
            </a:xfrm>
            <a:prstGeom prst="roundRect">
              <a:avLst>
                <a:gd name="adj" fmla="val 9852"/>
              </a:avLst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pPr>
            </a:p>
          </p:txBody>
        </p:sp>
        <p:sp>
          <p:nvSpPr>
            <p:cNvPr id="272" name="实现方法：PWM函数，输入预期停止工作时间。"/>
            <p:cNvSpPr txBox="1"/>
            <p:nvPr/>
          </p:nvSpPr>
          <p:spPr>
            <a:xfrm>
              <a:off x="45277" y="191802"/>
              <a:ext cx="4243386" cy="13759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pPr algn="ctr"/>
              <a:r>
                <a:t>实现方法：</a:t>
              </a:r>
              <a:r>
                <a:rPr lang="zh-CN"/>
                <a:t>软件编写</a:t>
              </a:r>
              <a:r>
                <a:t>PWM函数</a:t>
              </a:r>
              <a:r>
                <a:rPr lang="zh-CN">
                  <a:ea typeface="宋体" panose="02010600030101010101" pitchFamily="2" charset="-122"/>
                </a:rPr>
                <a:t>，</a:t>
              </a:r>
              <a:endParaRPr lang="zh-CN">
                <a:ea typeface="宋体" panose="02010600030101010101" pitchFamily="2" charset="-122"/>
              </a:endParaRPr>
            </a:p>
            <a:p>
              <a:pPr algn="ctr"/>
              <a:r>
                <a:rPr sz="2400"/>
                <a:t>输入预期停止工作时间</a:t>
              </a:r>
              <a:endParaRPr sz="2400"/>
            </a:p>
          </p:txBody>
        </p:sp>
      </p:grpSp>
      <p:grpSp>
        <p:nvGrpSpPr>
          <p:cNvPr id="276" name="矩形: 圆角 7"/>
          <p:cNvGrpSpPr/>
          <p:nvPr/>
        </p:nvGrpSpPr>
        <p:grpSpPr>
          <a:xfrm>
            <a:off x="7145020" y="4411345"/>
            <a:ext cx="4730115" cy="2596515"/>
            <a:chOff x="0" y="0"/>
            <a:chExt cx="4312049" cy="2596323"/>
          </a:xfrm>
        </p:grpSpPr>
        <p:sp>
          <p:nvSpPr>
            <p:cNvPr id="274" name="圆角矩形"/>
            <p:cNvSpPr/>
            <p:nvPr/>
          </p:nvSpPr>
          <p:spPr>
            <a:xfrm>
              <a:off x="0" y="0"/>
              <a:ext cx="4312049" cy="1189767"/>
            </a:xfrm>
            <a:prstGeom prst="roundRect">
              <a:avLst>
                <a:gd name="adj" fmla="val 9852"/>
              </a:avLst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pPr>
            </a:p>
          </p:txBody>
        </p:sp>
        <p:sp>
          <p:nvSpPr>
            <p:cNvPr id="275" name="本队使用speed变量进行速度设置，speed大，实际速度小。"/>
            <p:cNvSpPr txBox="1"/>
            <p:nvPr/>
          </p:nvSpPr>
          <p:spPr>
            <a:xfrm>
              <a:off x="10018" y="249580"/>
              <a:ext cx="4243386" cy="23467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>
              <a:lvl1pPr>
                <a:defRPr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defRPr>
              </a:lvl1pPr>
            </a:lstStyle>
            <a:p>
              <a:pPr algn="ctr"/>
              <a:r>
                <a:t>本队使用speed变量进行速度设置</a:t>
              </a:r>
            </a:p>
            <a:p>
              <a:pPr algn="ctr"/>
              <a:r>
                <a:rPr lang="zh-CN" sz="2000">
                  <a:ea typeface="宋体" panose="02010600030101010101" pitchFamily="2" charset="-122"/>
                </a:rPr>
                <a:t>（</a:t>
              </a:r>
              <a:r>
                <a:rPr sz="2000"/>
                <a:t>speed大，实际速度小</a:t>
              </a:r>
              <a:r>
                <a:rPr lang="zh-CN" sz="2000">
                  <a:ea typeface="宋体" panose="02010600030101010101" pitchFamily="2" charset="-122"/>
                </a:rPr>
                <a:t>）</a:t>
              </a:r>
              <a:endParaRPr lang="zh-CN" sz="2000"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 rot="14640000">
            <a:off x="1096379" y="3564904"/>
            <a:ext cx="9649072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MH_Others_1"/>
          <p:cNvSpPr txBox="1"/>
          <p:nvPr>
            <p:custDataLst>
              <p:tags r:id="rId1"/>
            </p:custDataLst>
          </p:nvPr>
        </p:nvSpPr>
        <p:spPr>
          <a:xfrm>
            <a:off x="1660525" y="4127500"/>
            <a:ext cx="1973580" cy="1183005"/>
          </a:xfrm>
          <a:prstGeom prst="rect">
            <a:avLst/>
          </a:prstGeom>
          <a:noFill/>
        </p:spPr>
        <p:txBody>
          <a:bodyPr anchor="ctr"/>
          <a:lstStyle/>
          <a:p>
            <a:pPr algn="dist">
              <a:defRPr/>
            </a:pPr>
            <a:r>
              <a:rPr lang="zh-CN" altLang="en-US" sz="4000" b="1" dirty="0"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  <a:endParaRPr lang="zh-CN" altLang="en-US" sz="4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1304564" y="1671796"/>
            <a:ext cx="2686771" cy="2316183"/>
          </a:xfrm>
          <a:custGeom>
            <a:avLst/>
            <a:gdLst>
              <a:gd name="connsiteX0" fmla="*/ 1332148 w 2641252"/>
              <a:gd name="connsiteY0" fmla="*/ 735718 h 2276943"/>
              <a:gd name="connsiteX1" fmla="*/ 2016224 w 2641252"/>
              <a:gd name="connsiteY1" fmla="*/ 1915159 h 2276943"/>
              <a:gd name="connsiteX2" fmla="*/ 648072 w 2641252"/>
              <a:gd name="connsiteY2" fmla="*/ 1915159 h 2276943"/>
              <a:gd name="connsiteX3" fmla="*/ 1320626 w 2641252"/>
              <a:gd name="connsiteY3" fmla="*/ 0 h 2276943"/>
              <a:gd name="connsiteX4" fmla="*/ 1747342 w 2641252"/>
              <a:gd name="connsiteY4" fmla="*/ 735718 h 2276943"/>
              <a:gd name="connsiteX5" fmla="*/ 1426052 w 2641252"/>
              <a:gd name="connsiteY5" fmla="*/ 735718 h 2276943"/>
              <a:gd name="connsiteX6" fmla="*/ 1320626 w 2641252"/>
              <a:gd name="connsiteY6" fmla="*/ 553950 h 2276943"/>
              <a:gd name="connsiteX7" fmla="*/ 476350 w 2641252"/>
              <a:gd name="connsiteY7" fmla="*/ 2009599 h 2276943"/>
              <a:gd name="connsiteX8" fmla="*/ 2164902 w 2641252"/>
              <a:gd name="connsiteY8" fmla="*/ 2009599 h 2276943"/>
              <a:gd name="connsiteX9" fmla="*/ 2110127 w 2641252"/>
              <a:gd name="connsiteY9" fmla="*/ 1915159 h 2276943"/>
              <a:gd name="connsiteX10" fmla="*/ 2431418 w 2641252"/>
              <a:gd name="connsiteY10" fmla="*/ 1915159 h 2276943"/>
              <a:gd name="connsiteX11" fmla="*/ 2641252 w 2641252"/>
              <a:gd name="connsiteY11" fmla="*/ 2276943 h 2276943"/>
              <a:gd name="connsiteX12" fmla="*/ 0 w 2641252"/>
              <a:gd name="connsiteY12" fmla="*/ 2276943 h 227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41252" h="2276943">
                <a:moveTo>
                  <a:pt x="1332148" y="735718"/>
                </a:moveTo>
                <a:lnTo>
                  <a:pt x="2016224" y="1915159"/>
                </a:lnTo>
                <a:lnTo>
                  <a:pt x="648072" y="1915159"/>
                </a:lnTo>
                <a:close/>
                <a:moveTo>
                  <a:pt x="1320626" y="0"/>
                </a:moveTo>
                <a:lnTo>
                  <a:pt x="1747342" y="735718"/>
                </a:lnTo>
                <a:lnTo>
                  <a:pt x="1426052" y="735718"/>
                </a:lnTo>
                <a:lnTo>
                  <a:pt x="1320626" y="553950"/>
                </a:lnTo>
                <a:lnTo>
                  <a:pt x="476350" y="2009599"/>
                </a:lnTo>
                <a:lnTo>
                  <a:pt x="2164902" y="2009599"/>
                </a:lnTo>
                <a:lnTo>
                  <a:pt x="2110127" y="1915159"/>
                </a:lnTo>
                <a:lnTo>
                  <a:pt x="2431418" y="1915159"/>
                </a:lnTo>
                <a:lnTo>
                  <a:pt x="2641252" y="2276943"/>
                </a:lnTo>
                <a:lnTo>
                  <a:pt x="0" y="227694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4160520" y="520700"/>
            <a:ext cx="5022215" cy="1167765"/>
            <a:chOff x="6958" y="1738"/>
            <a:chExt cx="7909" cy="1839"/>
          </a:xfrm>
        </p:grpSpPr>
        <p:sp>
          <p:nvSpPr>
            <p:cNvPr id="16" name="矩形 15"/>
            <p:cNvSpPr/>
            <p:nvPr/>
          </p:nvSpPr>
          <p:spPr>
            <a:xfrm>
              <a:off x="9367" y="2185"/>
              <a:ext cx="5500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 sz="250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项目总述</a:t>
              </a:r>
              <a:endParaRPr lang="en-US" sz="25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2" name="椭圆 1"/>
            <p:cNvSpPr/>
            <p:nvPr/>
          </p:nvSpPr>
          <p:spPr>
            <a:xfrm>
              <a:off x="6958" y="1738"/>
              <a:ext cx="1818" cy="1839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1</a:t>
              </a:r>
              <a:endParaRPr kumimoji="0" lang="en-US" altLang="zh-CN" sz="540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839970" y="1972310"/>
            <a:ext cx="4712970" cy="1174115"/>
            <a:chOff x="8415" y="4863"/>
            <a:chExt cx="7422" cy="1849"/>
          </a:xfrm>
        </p:grpSpPr>
        <p:sp>
          <p:nvSpPr>
            <p:cNvPr id="17" name="矩形 16"/>
            <p:cNvSpPr/>
            <p:nvPr/>
          </p:nvSpPr>
          <p:spPr>
            <a:xfrm>
              <a:off x="11052" y="5439"/>
              <a:ext cx="478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 sz="2500"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小车基本控制实现</a:t>
              </a:r>
              <a:endParaRPr lang="en-US" sz="25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8415" y="4863"/>
              <a:ext cx="1818" cy="1849"/>
            </a:xfrm>
            <a:prstGeom prst="ellipse">
              <a:avLst/>
            </a:prstGeom>
            <a:solidFill>
              <a:srgbClr val="FFFFFF"/>
            </a:solidFill>
            <a:ln w="44450" cap="flat">
              <a:solidFill>
                <a:schemeClr val="tx1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2</a:t>
              </a:r>
              <a:endParaRPr kumimoji="0" lang="en-US" altLang="zh-CN" sz="54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80380" y="3481070"/>
            <a:ext cx="5947410" cy="1174115"/>
            <a:chOff x="9981" y="7951"/>
            <a:chExt cx="9366" cy="1849"/>
          </a:xfrm>
        </p:grpSpPr>
        <p:sp>
          <p:nvSpPr>
            <p:cNvPr id="18" name="矩形 17"/>
            <p:cNvSpPr/>
            <p:nvPr/>
          </p:nvSpPr>
          <p:spPr>
            <a:xfrm>
              <a:off x="11954" y="8522"/>
              <a:ext cx="7393" cy="7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defRPr sz="2800">
                  <a:latin typeface="Adobe Caslon Pro"/>
                  <a:ea typeface="Adobe Caslon Pro"/>
                  <a:cs typeface="Adobe Caslon Pro"/>
                  <a:sym typeface="Adobe Caslon Pro"/>
                </a:defRPr>
              </a:pPr>
              <a:r>
                <a:rPr lang="en-US" sz="250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小车循</a:t>
              </a:r>
              <a:r>
                <a:rPr lang="zh-CN" altLang="en-US" sz="250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轨避障</a:t>
              </a:r>
              <a:r>
                <a:rPr lang="en-US" sz="250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的方法原理介绍</a:t>
              </a:r>
              <a:endParaRPr lang="en-US" sz="25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9981" y="7951"/>
              <a:ext cx="1818" cy="1849"/>
            </a:xfrm>
            <a:prstGeom prst="ellipse">
              <a:avLst/>
            </a:prstGeom>
            <a:solidFill>
              <a:srgbClr val="FFFFFF"/>
            </a:solidFill>
            <a:ln w="47625" cap="flat">
              <a:solidFill>
                <a:srgbClr val="FF0000"/>
              </a:solidFill>
              <a:prstDash val="solid"/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vertOverflow="overflow" horzOverflow="overflow" vert="horz" wrap="square" lIns="0" tIns="0" rIns="0" bIns="0" numCol="1" spcCol="38100" rtlCol="0" anchor="t" forceAA="0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5400" i="0" u="none" strike="noStrike" cap="none" spc="0" normalizeH="0" baseline="0">
                  <a:ln>
                    <a:noFill/>
                  </a:ln>
                  <a:solidFill>
                    <a:srgbClr val="FF0000"/>
                  </a:solidFill>
                  <a:effectLst/>
                  <a:uFillTx/>
                  <a:latin typeface="Times New Roman" panose="02020603050405020304"/>
                  <a:ea typeface="Times New Roman" panose="02020603050405020304"/>
                  <a:cs typeface="Times New Roman" panose="02020603050405020304"/>
                  <a:sym typeface="Times New Roman" panose="02020603050405020304"/>
                </a:rPr>
                <a:t>3</a:t>
              </a:r>
              <a:endParaRPr kumimoji="0" lang="en-US" altLang="zh-CN" sz="540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endParaRPr>
            </a:p>
          </p:txBody>
        </p:sp>
      </p:grpSp>
      <p:pic>
        <p:nvPicPr>
          <p:cNvPr id="150" name="image1.png" descr="imag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5911" y="156600"/>
            <a:ext cx="1699512" cy="124388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椭圆 9"/>
          <p:cNvSpPr/>
          <p:nvPr/>
        </p:nvSpPr>
        <p:spPr>
          <a:xfrm>
            <a:off x="6333490" y="5039995"/>
            <a:ext cx="1154430" cy="1174446"/>
          </a:xfrm>
          <a:prstGeom prst="ellipse">
            <a:avLst/>
          </a:prstGeom>
          <a:solidFill>
            <a:srgbClr val="FFFFFF"/>
          </a:solidFill>
          <a:ln w="47625" cap="flat">
            <a:solidFill>
              <a:schemeClr val="tx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t" forceAA="0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40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4</a:t>
            </a:r>
            <a:endParaRPr kumimoji="0" lang="en-US" altLang="zh-CN" sz="54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108315" y="5361940"/>
            <a:ext cx="3141345" cy="4305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fromWordArt="0" anchor="t" anchorCtr="0" forceAA="0" compatLnSpc="1">
            <a:spAutoFit/>
          </a:bodyPr>
          <a:lstStyle/>
          <a:p>
            <a:pPr lvl="0" algn="l">
              <a:defRPr sz="2800">
                <a:latin typeface="Adobe Caslon Pro"/>
                <a:ea typeface="Adobe Caslon Pro"/>
                <a:cs typeface="Adobe Caslon Pro"/>
                <a:sym typeface="Adobe Caslon Pro"/>
              </a:defRPr>
            </a:pP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FreeRTOS 的应用</a:t>
            </a:r>
            <a:endParaRPr lang="en-US" sz="250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Click="0" advTm="2000">
        <p15:prstTrans prst="fallOver"/>
      </p:transition>
    </mc:Choice>
    <mc:Fallback>
      <p:transition spd="slow" advClick="0" advTm="2000">
        <p:fade/>
      </p:transition>
    </mc:Fallback>
  </mc:AlternateContent>
</p:sld>
</file>

<file path=ppt/tags/tag1.xml><?xml version="1.0" encoding="utf-8"?>
<p:tagLst xmlns:p="http://schemas.openxmlformats.org/presentationml/2006/main">
  <p:tag name="MH" val="20160512232715"/>
  <p:tag name="MH_LIBRARY" val="CONTENTS"/>
  <p:tag name="MH_TYPE" val="OTHERS"/>
  <p:tag name="ID" val="547133"/>
</p:tagLst>
</file>

<file path=ppt/tags/tag2.xml><?xml version="1.0" encoding="utf-8"?>
<p:tagLst xmlns:p="http://schemas.openxmlformats.org/presentationml/2006/main">
  <p:tag name="MH" val="20160512232715"/>
  <p:tag name="MH_LIBRARY" val="CONTENTS"/>
  <p:tag name="MH_TYPE" val="OTHERS"/>
  <p:tag name="ID" val="547133"/>
</p:tagLst>
</file>

<file path=ppt/tags/tag3.xml><?xml version="1.0" encoding="utf-8"?>
<p:tagLst xmlns:p="http://schemas.openxmlformats.org/presentationml/2006/main">
  <p:tag name="MH" val="20160512232715"/>
  <p:tag name="MH_LIBRARY" val="CONTENTS"/>
  <p:tag name="MH_TYPE" val="OTHERS"/>
  <p:tag name="ID" val="547133"/>
</p:tagLst>
</file>

<file path=ppt/tags/tag4.xml><?xml version="1.0" encoding="utf-8"?>
<p:tagLst xmlns:p="http://schemas.openxmlformats.org/presentationml/2006/main">
  <p:tag name="MH" val="20160512232715"/>
  <p:tag name="MH_LIBRARY" val="CONTENTS"/>
  <p:tag name="MH_TYPE" val="OTHERS"/>
  <p:tag name="ID" val="547133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mes New Roman" panose="02020603050405020304"/>
            <a:ea typeface="Times New Roman" panose="02020603050405020304"/>
            <a:cs typeface="Times New Roman" panose="02020603050405020304"/>
            <a:sym typeface="Times New Roman" panose="020206030504050203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2390</Words>
  <Application>WPS 演示</Application>
  <PresentationFormat>宽屏</PresentationFormat>
  <Paragraphs>347</Paragraphs>
  <Slides>26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6" baseType="lpstr">
      <vt:lpstr>Arial</vt:lpstr>
      <vt:lpstr>宋体</vt:lpstr>
      <vt:lpstr>Wingdings</vt:lpstr>
      <vt:lpstr>Times New Roman</vt:lpstr>
      <vt:lpstr>Arial</vt:lpstr>
      <vt:lpstr>Helvetica Neue</vt:lpstr>
      <vt:lpstr>Helvetica Neue Thin</vt:lpstr>
      <vt:lpstr>Helvetica Neue Light</vt:lpstr>
      <vt:lpstr>Calibri</vt:lpstr>
      <vt:lpstr>Times New Roman</vt:lpstr>
      <vt:lpstr>Adobe Caslon Pro</vt:lpstr>
      <vt:lpstr>Segoe Print</vt:lpstr>
      <vt:lpstr>Calibri</vt:lpstr>
      <vt:lpstr>微软雅黑</vt:lpstr>
      <vt:lpstr>Arial Unicode MS</vt:lpstr>
      <vt:lpstr>Gill Sans</vt:lpstr>
      <vt:lpstr>Source Sans Pro Light</vt:lpstr>
      <vt:lpstr>微软雅黑 Light</vt:lpstr>
      <vt:lpstr>Malgun Gothic Semilight</vt:lpstr>
      <vt:lpstr>Office 主题​​</vt:lpstr>
      <vt:lpstr>CICIEC </vt:lpstr>
      <vt:lpstr>PowerPoint 演示文稿</vt:lpstr>
      <vt:lpstr>项目总述</vt:lpstr>
      <vt:lpstr>RISC-V处理器发展时间线</vt:lpstr>
      <vt:lpstr>PowerPoint 演示文稿</vt:lpstr>
      <vt:lpstr>小车结构介绍</vt:lpstr>
      <vt:lpstr>ccd 的使用</vt:lpstr>
      <vt:lpstr>小车速度控制</vt:lpstr>
      <vt:lpstr>PowerPoint 演示文稿</vt:lpstr>
      <vt:lpstr>循迹原理介绍</vt:lpstr>
      <vt:lpstr>PowerPoint 演示文稿</vt:lpstr>
      <vt:lpstr>FreeRTOS 的应用---FreeRTOS介绍</vt:lpstr>
      <vt:lpstr>该项目应用 FreeRTOS 解决的问题</vt:lpstr>
      <vt:lpstr>该项目应用 FreeRTOS 解决的问题</vt:lpstr>
      <vt:lpstr>FreeRTOS 移植说明</vt:lpstr>
      <vt:lpstr>多线程与多任务的实现---各线程功能说明</vt:lpstr>
      <vt:lpstr>多线程与多任务的实现---任务基本操作</vt:lpstr>
      <vt:lpstr>多线程与多任务的实现---实现方法</vt:lpstr>
      <vt:lpstr>多任务、队列与通信</vt:lpstr>
      <vt:lpstr>多任务、队列与通信---实现方法</vt:lpstr>
      <vt:lpstr>多任务、队列与通信的原理说明</vt:lpstr>
      <vt:lpstr>多任务、队列与通信的原理说明</vt:lpstr>
      <vt:lpstr>PowerPoint 演示文稿</vt:lpstr>
      <vt:lpstr>总结</vt:lpstr>
      <vt:lpstr>展望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第四届  全国大学生集成电路创新创业大赛  CICIEC </dc:title>
  <dc:creator/>
  <cp:lastModifiedBy>久夜初晗</cp:lastModifiedBy>
  <cp:revision>19</cp:revision>
  <dcterms:created xsi:type="dcterms:W3CDTF">2020-07-25T17:59:00Z</dcterms:created>
  <dcterms:modified xsi:type="dcterms:W3CDTF">2020-08-21T04:05:37Z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